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sldIdLst>
    <p:sldId id="256" r:id="rId2"/>
    <p:sldId id="259" r:id="rId3"/>
    <p:sldId id="260" r:id="rId4"/>
    <p:sldId id="261" r:id="rId5"/>
    <p:sldId id="257" r:id="rId6"/>
    <p:sldId id="262" r:id="rId7"/>
    <p:sldId id="258" r:id="rId8"/>
    <p:sldId id="279" r:id="rId9"/>
    <p:sldId id="290" r:id="rId10"/>
    <p:sldId id="283" r:id="rId11"/>
    <p:sldId id="282" r:id="rId12"/>
    <p:sldId id="286" r:id="rId13"/>
    <p:sldId id="284" r:id="rId14"/>
    <p:sldId id="264" r:id="rId15"/>
    <p:sldId id="267" r:id="rId16"/>
    <p:sldId id="288" r:id="rId17"/>
    <p:sldId id="287" r:id="rId18"/>
    <p:sldId id="265" r:id="rId19"/>
    <p:sldId id="291" r:id="rId20"/>
    <p:sldId id="297" r:id="rId21"/>
    <p:sldId id="296" r:id="rId22"/>
    <p:sldId id="295" r:id="rId23"/>
    <p:sldId id="294" r:id="rId24"/>
    <p:sldId id="293" r:id="rId25"/>
    <p:sldId id="303" r:id="rId26"/>
    <p:sldId id="302" r:id="rId27"/>
    <p:sldId id="301" r:id="rId28"/>
    <p:sldId id="300" r:id="rId29"/>
    <p:sldId id="292" r:id="rId30"/>
    <p:sldId id="298" r:id="rId31"/>
    <p:sldId id="305" r:id="rId32"/>
    <p:sldId id="308" r:id="rId33"/>
    <p:sldId id="307" r:id="rId34"/>
    <p:sldId id="306" r:id="rId35"/>
    <p:sldId id="304" r:id="rId36"/>
    <p:sldId id="312" r:id="rId37"/>
    <p:sldId id="311" r:id="rId38"/>
    <p:sldId id="310" r:id="rId39"/>
    <p:sldId id="269" r:id="rId40"/>
    <p:sldId id="289" r:id="rId41"/>
    <p:sldId id="276" r:id="rId42"/>
    <p:sldId id="278" r:id="rId43"/>
    <p:sldId id="266" r:id="rId44"/>
  </p:sldIdLst>
  <p:sldSz cx="9144000" cy="6858000" type="screen4x3"/>
  <p:notesSz cx="6858000" cy="9144000"/>
  <p:defaultTextStyle>
    <a:defPPr>
      <a:defRPr lang="en-US"/>
    </a:defPPr>
    <a:lvl1pPr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103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defRPr kumimoji="0" sz="1200"/>
            </a:lvl1pPr>
          </a:lstStyle>
          <a:p>
            <a:endParaRPr lang="en-US" dirty="0"/>
          </a:p>
        </p:txBody>
      </p:sp>
      <p:sp>
        <p:nvSpPr>
          <p:cNvPr id="2051" name="Rectangle 3"/>
          <p:cNvSpPr>
            <a:spLocks noGrp="1" noRot="1" noChangeAspect="1" noChangeArrowheads="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3" name="Rectangle 5"/>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vl1pPr>
          </a:lstStyle>
          <a:p>
            <a:endParaRPr lang="en-US" dirty="0"/>
          </a:p>
        </p:txBody>
      </p:sp>
      <p:sp>
        <p:nvSpPr>
          <p:cNvPr id="2054"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defRPr kumimoji="0" sz="1200"/>
            </a:lvl1pPr>
          </a:lstStyle>
          <a:p>
            <a:endParaRPr lang="en-US" dirty="0"/>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vl1pPr>
          </a:lstStyle>
          <a:p>
            <a:fld id="{7A8D334F-A521-4036-82E5-40539B219394}" type="slidenum">
              <a:rPr lang="en-US"/>
              <a:pPr/>
              <a:t>‹#›</a:t>
            </a:fld>
            <a:endParaRPr lang="en-US" dirty="0"/>
          </a:p>
        </p:txBody>
      </p:sp>
    </p:spTree>
    <p:extLst>
      <p:ext uri="{BB962C8B-B14F-4D97-AF65-F5344CB8AC3E}">
        <p14:creationId xmlns:p14="http://schemas.microsoft.com/office/powerpoint/2010/main" val="20197665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D19E53-3AF5-4E2B-B637-915223A0D73D}" type="slidenum">
              <a:rPr lang="en-US"/>
              <a:pPr/>
              <a:t>1</a:t>
            </a:fld>
            <a:endParaRPr 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960788-CA7B-43C8-B395-0F7991089871}" type="slidenum">
              <a:rPr lang="en-US"/>
              <a:pPr/>
              <a:t>10</a:t>
            </a:fld>
            <a:endParaRPr lang="en-US" dirty="0"/>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531AE5-715F-4902-B62D-A65B16E8AB2D}" type="slidenum">
              <a:rPr lang="en-US"/>
              <a:pPr/>
              <a:t>11</a:t>
            </a:fld>
            <a:endParaRPr lang="en-US" dirty="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90F2DF-28B9-4CB1-855B-EFB54951D24D}" type="slidenum">
              <a:rPr lang="en-US"/>
              <a:pPr/>
              <a:t>12</a:t>
            </a:fld>
            <a:endParaRPr lang="en-US" dirty="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DEA42E-D4F1-4447-8F60-B90C10E6BB2A}" type="slidenum">
              <a:rPr lang="en-US"/>
              <a:pPr/>
              <a:t>13</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0A3F7C-7C4F-4192-89E4-4C9F66167966}" type="slidenum">
              <a:rPr lang="en-US"/>
              <a:pPr/>
              <a:t>14</a:t>
            </a:fld>
            <a:endParaRPr lang="en-US" dirty="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8CE319-602B-4D66-A69E-43345AC826ED}" type="slidenum">
              <a:rPr lang="en-US"/>
              <a:pPr/>
              <a:t>15</a:t>
            </a:fld>
            <a:endParaRPr lang="en-US" dirty="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1035DE-F882-4DAE-872E-CC68EC11FBAB}" type="slidenum">
              <a:rPr lang="en-US"/>
              <a:pPr/>
              <a:t>16</a:t>
            </a:fld>
            <a:endParaRPr 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B9567B-6CC2-44C9-AD0C-8E6F9C592245}" type="slidenum">
              <a:rPr lang="en-US"/>
              <a:pPr/>
              <a:t>17</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3BE68E-84E9-4895-A91F-EEDD5D7030DE}" type="slidenum">
              <a:rPr lang="en-US"/>
              <a:pPr/>
              <a:t>18</a:t>
            </a:fld>
            <a:endParaRPr lang="en-US" dirty="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359BC7-B613-401F-B561-90A708DDFC2F}" type="slidenum">
              <a:rPr lang="en-US"/>
              <a:pPr/>
              <a:t>19</a:t>
            </a:fld>
            <a:endParaRPr lang="en-US" dirty="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E9943C-E21D-4C9F-83FB-F074E9FDA76C}" type="slidenum">
              <a:rPr lang="en-US"/>
              <a:pPr/>
              <a:t>2</a:t>
            </a:fld>
            <a:endParaRPr lang="en-US" dirty="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DCEBFE-69F6-45F5-A511-A9294CDEC807}" type="slidenum">
              <a:rPr lang="en-US"/>
              <a:pPr/>
              <a:t>20</a:t>
            </a:fld>
            <a:endParaRPr lang="en-US"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4EF57B-1735-43CC-8F60-D35D14221175}" type="slidenum">
              <a:rPr lang="en-US"/>
              <a:pPr/>
              <a:t>21</a:t>
            </a:fld>
            <a:endParaRPr lang="en-US" dirty="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7655A0-3E8A-4979-ABFD-512ED38C6E00}" type="slidenum">
              <a:rPr lang="en-US"/>
              <a:pPr/>
              <a:t>22</a:t>
            </a:fld>
            <a:endParaRPr lang="en-US" dirty="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C87829-8AF9-46D7-8E31-E8B88B40DA22}" type="slidenum">
              <a:rPr lang="en-US"/>
              <a:pPr/>
              <a:t>23</a:t>
            </a:fld>
            <a:endParaRPr lang="en-US" dirty="0"/>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9494E0-E29C-4C57-824C-40D6ED187ED1}" type="slidenum">
              <a:rPr lang="en-US"/>
              <a:pPr/>
              <a:t>24</a:t>
            </a:fld>
            <a:endParaRPr lang="en-US" dirty="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3070E2-A624-4BCF-8FF0-2CF0C59D14B0}" type="slidenum">
              <a:rPr lang="en-US"/>
              <a:pPr/>
              <a:t>25</a:t>
            </a:fld>
            <a:endParaRPr lang="en-US" dirty="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FC683C-A842-4E34-A11A-0BFAC2A2E5AE}" type="slidenum">
              <a:rPr lang="en-US"/>
              <a:pPr/>
              <a:t>26</a:t>
            </a:fld>
            <a:endParaRPr lang="en-US" dirty="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280477-4A21-44CB-B13A-1D789339A82F}" type="slidenum">
              <a:rPr lang="en-US"/>
              <a:pPr/>
              <a:t>27</a:t>
            </a:fld>
            <a:endParaRPr lang="en-US" dirty="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47FA9D-0CAC-4ED8-84B9-A1E0E3820345}" type="slidenum">
              <a:rPr lang="en-US"/>
              <a:pPr/>
              <a:t>28</a:t>
            </a:fld>
            <a:endParaRPr lang="en-US" dirty="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6467F4-61F7-4977-96AA-A0DD8B1A807C}" type="slidenum">
              <a:rPr lang="en-US"/>
              <a:pPr/>
              <a:t>29</a:t>
            </a:fld>
            <a:endParaRPr lang="en-US" dirty="0"/>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AC47A9-9924-4AF1-8B65-5DCEBF122440}" type="slidenum">
              <a:rPr lang="en-US"/>
              <a:pPr/>
              <a:t>3</a:t>
            </a:fld>
            <a:endParaRPr lang="en-US" dirty="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04B80A-D50A-4201-A056-85EA2E9E3CA0}" type="slidenum">
              <a:rPr lang="en-US"/>
              <a:pPr/>
              <a:t>30</a:t>
            </a:fld>
            <a:endParaRPr lang="en-US" dirty="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D4E214-C071-4D1C-9369-929004A9308C}" type="slidenum">
              <a:rPr lang="en-US"/>
              <a:pPr/>
              <a:t>31</a:t>
            </a:fld>
            <a:endParaRPr lang="en-US" dirty="0"/>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65AF15-4290-4C84-9B4F-B4EFA8953C7F}" type="slidenum">
              <a:rPr lang="en-US"/>
              <a:pPr/>
              <a:t>32</a:t>
            </a:fld>
            <a:endParaRPr lang="en-US" dirty="0"/>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D99BA7-9FBD-4CAB-8AEB-4775BC97A790}" type="slidenum">
              <a:rPr lang="en-US"/>
              <a:pPr/>
              <a:t>33</a:t>
            </a:fld>
            <a:endParaRPr lang="en-US" dirty="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7195F8-F77D-4409-8F10-EE49A004D5D3}" type="slidenum">
              <a:rPr lang="en-US"/>
              <a:pPr/>
              <a:t>34</a:t>
            </a:fld>
            <a:endParaRPr lang="en-US" dirty="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ADAF69-FDD0-4D38-8525-A669D5B8D417}" type="slidenum">
              <a:rPr lang="en-US"/>
              <a:pPr/>
              <a:t>35</a:t>
            </a:fld>
            <a:endParaRPr lang="en-US" dirty="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18C5B6-DA7A-4B88-A70D-01B120557DB2}" type="slidenum">
              <a:rPr lang="en-US"/>
              <a:pPr/>
              <a:t>36</a:t>
            </a:fld>
            <a:endParaRPr lang="en-US" dirty="0"/>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F2E397-60EF-4B93-8645-9D0B14FFFD6A}" type="slidenum">
              <a:rPr lang="en-US"/>
              <a:pPr/>
              <a:t>37</a:t>
            </a:fld>
            <a:endParaRPr lang="en-US" dirty="0"/>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C9DB2B-A21C-4FB1-BF4F-A668CC5E3E49}" type="slidenum">
              <a:rPr lang="en-US"/>
              <a:pPr/>
              <a:t>38</a:t>
            </a:fld>
            <a:endParaRPr lang="en-US" dirty="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D3A610-EEE6-4868-8A14-0BEDB2C764F5}" type="slidenum">
              <a:rPr lang="en-US"/>
              <a:pPr/>
              <a:t>39</a:t>
            </a:fld>
            <a:endParaRPr lang="en-US" dirty="0"/>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65A63B-C4AD-4297-9D90-D9F10DA7ACB6}" type="slidenum">
              <a:rPr lang="en-US"/>
              <a:pPr/>
              <a:t>4</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354D8A-03A5-42CF-B934-91729CB7BD15}" type="slidenum">
              <a:rPr lang="en-US"/>
              <a:pPr/>
              <a:t>40</a:t>
            </a:fld>
            <a:endParaRPr lang="en-US" dirty="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D91562-D6BC-4546-8B23-E6FE438E35B7}" type="slidenum">
              <a:rPr lang="en-US"/>
              <a:pPr/>
              <a:t>41</a:t>
            </a:fld>
            <a:endParaRPr lang="en-US" dirty="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5DD6A4-8E90-4E2F-ACA4-48228D03F9E9}" type="slidenum">
              <a:rPr lang="en-US"/>
              <a:pPr/>
              <a:t>42</a:t>
            </a:fld>
            <a:endParaRPr lang="en-US" dirty="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B23239-7F91-4413-9861-87F660D4D8DA}" type="slidenum">
              <a:rPr lang="en-US"/>
              <a:pPr/>
              <a:t>43</a:t>
            </a:fld>
            <a:endParaRPr lang="en-US" dirty="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4CA401-987A-481E-9685-EC6EDDC04CB7}" type="slidenum">
              <a:rPr lang="en-US"/>
              <a:pPr/>
              <a:t>5</a:t>
            </a:fld>
            <a:endParaRPr lang="en-US" dirty="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1CF1E1-DCBC-49E2-9605-1DD8AED7D749}" type="slidenum">
              <a:rPr lang="en-US"/>
              <a:pPr/>
              <a:t>6</a:t>
            </a:fld>
            <a:endParaRPr lang="en-US" dirty="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6B38E1-FC45-4144-95D9-3FC16AB8A527}" type="slidenum">
              <a:rPr lang="en-US"/>
              <a:pPr/>
              <a:t>7</a:t>
            </a:fld>
            <a:endParaRPr lang="en-US"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A0D0B9-21CF-4453-869C-2E448053B824}" type="slidenum">
              <a:rPr lang="en-US"/>
              <a:pPr/>
              <a:t>8</a:t>
            </a:fld>
            <a:endParaRPr lang="en-US" dirty="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05BC94-B361-47BD-9B37-F8F59870D5D4}" type="slidenum">
              <a:rPr lang="en-US"/>
              <a:pPr/>
              <a:t>9</a:t>
            </a:fld>
            <a:endParaRPr lang="en-US" dirty="0"/>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1">
                <a:gamma/>
                <a:shade val="46275"/>
                <a:invGamma/>
              </a:schemeClr>
            </a:gs>
            <a:gs pos="5000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07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pPr lvl="0"/>
            <a:r>
              <a:rPr lang="en-US" noProof="0" smtClean="0"/>
              <a:t>Click to edit Master title style</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pPr lvl="0"/>
            <a:r>
              <a:rPr lang="en-US" noProof="0" smtClean="0"/>
              <a:t>Click to edit Master subtitle style</a:t>
            </a:r>
          </a:p>
        </p:txBody>
      </p:sp>
      <p:sp>
        <p:nvSpPr>
          <p:cNvPr id="3078" name="Rectangle 6"/>
          <p:cNvSpPr>
            <a:spLocks noGrp="1" noChangeArrowheads="1"/>
          </p:cNvSpPr>
          <p:nvPr>
            <p:ph type="dt" sz="quarter" idx="2"/>
          </p:nvPr>
        </p:nvSpPr>
        <p:spPr/>
        <p:txBody>
          <a:bodyPr/>
          <a:lstStyle>
            <a:lvl1pPr>
              <a:defRPr/>
            </a:lvl1pPr>
          </a:lstStyle>
          <a:p>
            <a:endParaRPr lang="en-US" dirty="0"/>
          </a:p>
        </p:txBody>
      </p:sp>
      <p:sp>
        <p:nvSpPr>
          <p:cNvPr id="3079" name="Rectangle 7"/>
          <p:cNvSpPr>
            <a:spLocks noGrp="1" noChangeArrowheads="1"/>
          </p:cNvSpPr>
          <p:nvPr>
            <p:ph type="ftr" sz="quarter" idx="3"/>
          </p:nvPr>
        </p:nvSpPr>
        <p:spPr/>
        <p:txBody>
          <a:bodyPr/>
          <a:lstStyle>
            <a:lvl1pPr>
              <a:defRPr/>
            </a:lvl1pPr>
          </a:lstStyle>
          <a:p>
            <a:endParaRPr lang="en-US" dirty="0"/>
          </a:p>
        </p:txBody>
      </p:sp>
      <p:sp>
        <p:nvSpPr>
          <p:cNvPr id="3080" name="Rectangle 8"/>
          <p:cNvSpPr>
            <a:spLocks noGrp="1" noChangeArrowheads="1"/>
          </p:cNvSpPr>
          <p:nvPr>
            <p:ph type="sldNum" sz="quarter" idx="4"/>
          </p:nvPr>
        </p:nvSpPr>
        <p:spPr/>
        <p:txBody>
          <a:bodyPr/>
          <a:lstStyle>
            <a:lvl1pPr>
              <a:defRPr/>
            </a:lvl1pPr>
          </a:lstStyle>
          <a:p>
            <a:endParaRPr lang="en-US" dirty="0"/>
          </a:p>
        </p:txBody>
      </p:sp>
      <p:sp>
        <p:nvSpPr>
          <p:cNvPr id="3081" name="Rectangle 9"/>
          <p:cNvSpPr>
            <a:spLocks noChangeArrowheads="1"/>
          </p:cNvSpPr>
          <p:nvPr/>
        </p:nvSpPr>
        <p:spPr bwMode="auto">
          <a:xfrm>
            <a:off x="0" y="35052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4048801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1632508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172200"/>
            <a:ext cx="1905000" cy="457200"/>
          </a:xfrm>
        </p:spPr>
        <p:txBody>
          <a:bodyPr/>
          <a:lstStyle>
            <a:lvl1pPr>
              <a:defRPr/>
            </a:lvl1pPr>
          </a:lstStyle>
          <a:p>
            <a:endParaRPr lang="en-US" dirty="0"/>
          </a:p>
        </p:txBody>
      </p:sp>
      <p:sp>
        <p:nvSpPr>
          <p:cNvPr id="6" name="Footer Placeholder 5"/>
          <p:cNvSpPr>
            <a:spLocks noGrp="1"/>
          </p:cNvSpPr>
          <p:nvPr>
            <p:ph type="ftr" sz="quarter" idx="11"/>
          </p:nvPr>
        </p:nvSpPr>
        <p:spPr>
          <a:xfrm>
            <a:off x="3124200" y="6172200"/>
            <a:ext cx="2895600" cy="457200"/>
          </a:xfr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172200"/>
            <a:ext cx="1905000" cy="457200"/>
          </a:xfrm>
        </p:spPr>
        <p:txBody>
          <a:bodyPr/>
          <a:lstStyle>
            <a:lvl1pPr>
              <a:defRPr/>
            </a:lvl1pPr>
          </a:lstStyle>
          <a:p>
            <a:endParaRPr lang="en-US" dirty="0"/>
          </a:p>
        </p:txBody>
      </p:sp>
    </p:spTree>
    <p:extLst>
      <p:ext uri="{BB962C8B-B14F-4D97-AF65-F5344CB8AC3E}">
        <p14:creationId xmlns:p14="http://schemas.microsoft.com/office/powerpoint/2010/main" val="4054681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3400102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4248941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3060020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3439610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218864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931616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1479382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endParaRPr lang="en-US" dirty="0"/>
          </a:p>
        </p:txBody>
      </p:sp>
    </p:spTree>
    <p:extLst>
      <p:ext uri="{BB962C8B-B14F-4D97-AF65-F5344CB8AC3E}">
        <p14:creationId xmlns:p14="http://schemas.microsoft.com/office/powerpoint/2010/main" val="1581954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7" name="Rectangle 3"/>
          <p:cNvSpPr>
            <a:spLocks noChangeArrowheads="1"/>
          </p:cNvSpPr>
          <p:nvPr/>
        </p:nvSpPr>
        <p:spPr bwMode="auto">
          <a:xfrm>
            <a:off x="152400" y="17526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2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p>
        </p:txBody>
      </p:sp>
      <p:sp>
        <p:nvSpPr>
          <p:cNvPr id="1030" name="Rectangle 6"/>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vl1pPr>
          </a:lstStyle>
          <a:p>
            <a:endParaRPr lang="en-US" dirty="0"/>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vl1pPr>
          </a:lstStyle>
          <a:p>
            <a:endParaRPr lang="en-US" dirty="0"/>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vl1pPr>
          </a:lstStyle>
          <a:p>
            <a:endParaRPr lang="en-US" dirty="0"/>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6.jpeg"/><Relationship Id="rId7" Type="http://schemas.openxmlformats.org/officeDocument/2006/relationships/image" Target="../media/image59.jpe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58.jpeg"/><Relationship Id="rId4" Type="http://schemas.openxmlformats.org/officeDocument/2006/relationships/image" Target="../media/image57.jpe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jpeg"/><Relationship Id="rId5" Type="http://schemas.openxmlformats.org/officeDocument/2006/relationships/image" Target="../media/image12.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noFill/>
          <a:ln/>
        </p:spPr>
        <p:txBody>
          <a:bodyPr/>
          <a:lstStyle/>
          <a:p>
            <a:r>
              <a:rPr lang="en-US" dirty="0">
                <a:latin typeface="+mn-lt"/>
              </a:rPr>
              <a:t>System Overview</a:t>
            </a:r>
          </a:p>
        </p:txBody>
      </p:sp>
      <p:pic>
        <p:nvPicPr>
          <p:cNvPr id="4101" name="Picture 5" descr="splicedetector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14859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txBox="1">
            <a:spLocks noChangeArrowheads="1"/>
          </p:cNvSpPr>
          <p:nvPr/>
        </p:nvSpPr>
        <p:spPr bwMode="auto">
          <a:xfrm>
            <a:off x="381000" y="4114800"/>
            <a:ext cx="83820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accent2"/>
              </a:buClr>
              <a:buSzPct val="80000"/>
              <a:buFont typeface="Wingdings" pitchFamily="2" charset="2"/>
              <a:buNone/>
              <a:defRPr kumimoji="1" sz="3200" b="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algn="l">
              <a:lnSpc>
                <a:spcPct val="150000"/>
              </a:lnSpc>
              <a:spcBef>
                <a:spcPts val="0"/>
              </a:spcBef>
            </a:pPr>
            <a:r>
              <a:rPr lang="en-US" sz="2800" b="1" kern="0" dirty="0">
                <a:latin typeface="Verdana" panose="020B0604030504040204" pitchFamily="34" charset="0"/>
              </a:rPr>
              <a:t>Model 3600 OPTOMIZER® FCS Sheeter Inspection™ </a:t>
            </a:r>
            <a:r>
              <a:rPr lang="en-US" sz="2800" b="1" kern="0" dirty="0" smtClean="0">
                <a:latin typeface="Verdana" panose="020B0604030504040204" pitchFamily="34" charset="0"/>
              </a:rPr>
              <a:t>Technology</a:t>
            </a:r>
            <a:endParaRPr lang="en-US" sz="1200" b="1" kern="0" dirty="0" smtClean="0">
              <a:latin typeface="Verdana" panose="020B0604030504040204" pitchFamily="34" charset="0"/>
            </a:endParaRPr>
          </a:p>
          <a:p>
            <a:pPr algn="l">
              <a:lnSpc>
                <a:spcPct val="150000"/>
              </a:lnSpc>
              <a:spcBef>
                <a:spcPts val="0"/>
              </a:spcBef>
            </a:pPr>
            <a:endParaRPr lang="en-US" sz="1400" b="1" kern="0" dirty="0" smtClean="0">
              <a:latin typeface="Verdana" panose="020B0604030504040204" pitchFamily="34" charset="0"/>
            </a:endParaRPr>
          </a:p>
          <a:p>
            <a:pPr algn="l">
              <a:lnSpc>
                <a:spcPct val="150000"/>
              </a:lnSpc>
              <a:spcBef>
                <a:spcPts val="0"/>
              </a:spcBef>
            </a:pPr>
            <a:r>
              <a:rPr lang="en-US" sz="2800" b="1" kern="0" dirty="0" smtClean="0">
                <a:latin typeface="Verdana" panose="020B0604030504040204" pitchFamily="34" charset="0"/>
              </a:rPr>
              <a:t>Bruce </a:t>
            </a:r>
            <a:r>
              <a:rPr lang="en-US" sz="2800" b="1" kern="0" dirty="0">
                <a:latin typeface="Verdana" panose="020B0604030504040204" pitchFamily="34" charset="0"/>
              </a:rPr>
              <a:t>T. Dobbie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4000" dirty="0">
                <a:latin typeface="+mn-lt"/>
              </a:rPr>
              <a:t>Features and Benefits</a:t>
            </a:r>
          </a:p>
        </p:txBody>
      </p:sp>
      <p:sp>
        <p:nvSpPr>
          <p:cNvPr id="59395" name="Rectangle 3"/>
          <p:cNvSpPr>
            <a:spLocks noGrp="1" noChangeArrowheads="1"/>
          </p:cNvSpPr>
          <p:nvPr>
            <p:ph type="body" idx="1"/>
          </p:nvPr>
        </p:nvSpPr>
        <p:spPr>
          <a:xfrm>
            <a:off x="685800" y="1981200"/>
            <a:ext cx="7772400" cy="1066800"/>
          </a:xfrm>
        </p:spPr>
        <p:txBody>
          <a:bodyPr/>
          <a:lstStyle/>
          <a:p>
            <a:pPr marL="0" indent="0">
              <a:buNone/>
            </a:pPr>
            <a:r>
              <a:rPr lang="en-US" sz="2000" b="0" dirty="0">
                <a:latin typeface="Verdana" panose="020B0604030504040204" pitchFamily="34" charset="0"/>
              </a:rPr>
              <a:t>Monitor single to multiple webs of material by modular based inspection stations integrated seamlessly into one integrated control station.</a:t>
            </a:r>
            <a:endParaRPr lang="en-US" b="0" dirty="0">
              <a:latin typeface="Verdana" panose="020B0604030504040204" pitchFamily="34" charset="0"/>
            </a:endParaRPr>
          </a:p>
        </p:txBody>
      </p:sp>
      <p:pic>
        <p:nvPicPr>
          <p:cNvPr id="59396" name="Picture 4" descr="spot_she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505200"/>
            <a:ext cx="1444625" cy="1830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9403" name="Picture 11" descr="i-one_front_b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505200"/>
            <a:ext cx="3794125" cy="1827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9404" name="Picture 12" descr="129_295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3505200"/>
            <a:ext cx="2439988" cy="1830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7" descr="the vis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sz="4000" dirty="0">
                <a:latin typeface="+mn-lt"/>
              </a:rPr>
              <a:t>Features and Benefits</a:t>
            </a:r>
          </a:p>
        </p:txBody>
      </p:sp>
      <p:sp>
        <p:nvSpPr>
          <p:cNvPr id="57347" name="Rectangle 3"/>
          <p:cNvSpPr>
            <a:spLocks noGrp="1" noChangeArrowheads="1"/>
          </p:cNvSpPr>
          <p:nvPr>
            <p:ph type="body" idx="1"/>
          </p:nvPr>
        </p:nvSpPr>
        <p:spPr>
          <a:xfrm>
            <a:off x="685800" y="1981200"/>
            <a:ext cx="7772400" cy="762000"/>
          </a:xfrm>
        </p:spPr>
        <p:txBody>
          <a:bodyPr/>
          <a:lstStyle/>
          <a:p>
            <a:pPr marL="0" indent="0">
              <a:buNone/>
            </a:pPr>
            <a:r>
              <a:rPr lang="en-US" sz="2000" b="0" dirty="0">
                <a:latin typeface="Verdana" panose="020B0604030504040204" pitchFamily="34" charset="0"/>
              </a:rPr>
              <a:t>Unaffected by material basis weight changes, color or process speed.</a:t>
            </a:r>
          </a:p>
        </p:txBody>
      </p:sp>
      <p:pic>
        <p:nvPicPr>
          <p:cNvPr id="57356" name="Picture 12" descr="129_29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4419600"/>
            <a:ext cx="2439988" cy="183038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57357" name="Picture 13" descr="BTD_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2971800"/>
            <a:ext cx="2439988" cy="183038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57358" name="Picture 14" descr="129_295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400" y="2971800"/>
            <a:ext cx="2439988" cy="183038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57359" name="Picture 15" descr="Reno Staff_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9800" y="4419600"/>
            <a:ext cx="2439988" cy="183038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pic>
        <p:nvPicPr>
          <p:cNvPr id="9" name="Picture 4" descr="the vis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4000" dirty="0">
                <a:latin typeface="+mn-lt"/>
              </a:rPr>
              <a:t>Features and Benefits</a:t>
            </a:r>
          </a:p>
        </p:txBody>
      </p:sp>
      <p:sp>
        <p:nvSpPr>
          <p:cNvPr id="65539" name="Rectangle 3"/>
          <p:cNvSpPr>
            <a:spLocks noGrp="1" noChangeArrowheads="1"/>
          </p:cNvSpPr>
          <p:nvPr>
            <p:ph type="body" idx="1"/>
          </p:nvPr>
        </p:nvSpPr>
        <p:spPr>
          <a:xfrm>
            <a:off x="685800" y="1981200"/>
            <a:ext cx="7772400" cy="1219200"/>
          </a:xfrm>
        </p:spPr>
        <p:txBody>
          <a:bodyPr/>
          <a:lstStyle/>
          <a:p>
            <a:pPr marL="0" indent="0">
              <a:lnSpc>
                <a:spcPct val="80000"/>
              </a:lnSpc>
              <a:buNone/>
            </a:pPr>
            <a:r>
              <a:rPr lang="en-US" sz="1600" b="0" dirty="0">
                <a:latin typeface="Verdana" panose="020B0604030504040204" pitchFamily="34" charset="0"/>
              </a:rPr>
              <a:t>The Model 3600 </a:t>
            </a:r>
            <a:r>
              <a:rPr lang="en-US" sz="1600" b="0" dirty="0" smtClean="0">
                <a:latin typeface="Verdana" panose="020B0604030504040204" pitchFamily="34" charset="0"/>
              </a:rPr>
              <a:t>FCS </a:t>
            </a:r>
            <a:r>
              <a:rPr lang="en-US" sz="1600" b="0" dirty="0">
                <a:latin typeface="Verdana" panose="020B0604030504040204" pitchFamily="34" charset="0"/>
              </a:rPr>
              <a:t>Sheeter Inspection™ </a:t>
            </a:r>
            <a:r>
              <a:rPr lang="en-US" sz="1600" b="0" dirty="0" smtClean="0">
                <a:latin typeface="Verdana" panose="020B0604030504040204" pitchFamily="34" charset="0"/>
              </a:rPr>
              <a:t>uses </a:t>
            </a:r>
            <a:r>
              <a:rPr lang="en-US" sz="1600" b="0" dirty="0">
                <a:latin typeface="Verdana" panose="020B0604030504040204" pitchFamily="34" charset="0"/>
              </a:rPr>
              <a:t>state-of-the-art and patented electronic design circuitry, components, filtering and processing techniques unequaled in the industry.  Depending on your process run, defect signals as small as 50millivolt DC are </a:t>
            </a:r>
            <a:r>
              <a:rPr lang="en-US" sz="1600" b="0" dirty="0" smtClean="0">
                <a:latin typeface="Verdana" panose="020B0604030504040204" pitchFamily="34" charset="0"/>
              </a:rPr>
              <a:t>identified, </a:t>
            </a:r>
            <a:r>
              <a:rPr lang="en-US" sz="1600" b="0" dirty="0">
                <a:latin typeface="Verdana" panose="020B0604030504040204" pitchFamily="34" charset="0"/>
              </a:rPr>
              <a:t>classified, logged and rejected.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7263" y="3126025"/>
            <a:ext cx="4032288" cy="237744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4419600"/>
            <a:ext cx="2560320" cy="1920240"/>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6696" y="3124200"/>
            <a:ext cx="2627911" cy="237744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5000" y="4589065"/>
            <a:ext cx="2982770" cy="1828800"/>
          </a:xfrm>
          <a:prstGeom prst="rect">
            <a:avLst/>
          </a:prstGeom>
          <a:ln>
            <a:noFill/>
          </a:ln>
          <a:effectLst>
            <a:outerShdw blurRad="292100" dist="139700" dir="2700000" algn="tl" rotWithShape="0">
              <a:srgbClr val="333333">
                <a:alpha val="65000"/>
              </a:srgbClr>
            </a:outerShdw>
          </a:effectLst>
        </p:spPr>
      </p:pic>
      <p:pic>
        <p:nvPicPr>
          <p:cNvPr id="13" name="Picture 4" descr="the vis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sz="4000" dirty="0" smtClean="0">
                <a:latin typeface="+mn-lt"/>
              </a:rPr>
              <a:t>Features and Benefits</a:t>
            </a:r>
            <a:endParaRPr lang="en-US" sz="4000" dirty="0">
              <a:latin typeface="+mn-lt"/>
            </a:endParaRPr>
          </a:p>
        </p:txBody>
      </p:sp>
      <p:sp>
        <p:nvSpPr>
          <p:cNvPr id="61443" name="Rectangle 3"/>
          <p:cNvSpPr>
            <a:spLocks noGrp="1" noChangeArrowheads="1"/>
          </p:cNvSpPr>
          <p:nvPr>
            <p:ph type="body" idx="1"/>
          </p:nvPr>
        </p:nvSpPr>
        <p:spPr>
          <a:xfrm>
            <a:off x="685800" y="1981200"/>
            <a:ext cx="7772400" cy="457200"/>
          </a:xfrm>
        </p:spPr>
        <p:txBody>
          <a:bodyPr/>
          <a:lstStyle/>
          <a:p>
            <a:pPr marL="0" indent="0">
              <a:buNone/>
            </a:pPr>
            <a:r>
              <a:rPr lang="en-US" sz="2000" b="0" dirty="0">
                <a:latin typeface="Verdana" panose="020B0604030504040204" pitchFamily="34" charset="0"/>
              </a:rPr>
              <a:t>State-of-the-Art Proprietary Sensing Platform.</a:t>
            </a:r>
          </a:p>
        </p:txBody>
      </p:sp>
      <p:pic>
        <p:nvPicPr>
          <p:cNvPr id="61453" name="Picture 13" descr="m3030_spain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667000"/>
            <a:ext cx="3902075" cy="29257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454" name="Picture 14" descr="m3030_spain_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3505200"/>
            <a:ext cx="3902075" cy="29257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4" descr="the vi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a:lstStyle/>
          <a:p>
            <a:r>
              <a:rPr lang="en-US" sz="4000" dirty="0">
                <a:latin typeface="+mn-lt"/>
              </a:rPr>
              <a:t>Features and Benefits</a:t>
            </a:r>
          </a:p>
        </p:txBody>
      </p:sp>
      <p:sp>
        <p:nvSpPr>
          <p:cNvPr id="12291" name="Rectangle 3"/>
          <p:cNvSpPr>
            <a:spLocks noGrp="1" noChangeArrowheads="1"/>
          </p:cNvSpPr>
          <p:nvPr>
            <p:ph type="body" idx="1"/>
          </p:nvPr>
        </p:nvSpPr>
        <p:spPr>
          <a:xfrm>
            <a:off x="685800" y="2133600"/>
            <a:ext cx="7772400" cy="914400"/>
          </a:xfrm>
          <a:noFill/>
          <a:ln/>
        </p:spPr>
        <p:txBody>
          <a:bodyPr/>
          <a:lstStyle/>
          <a:p>
            <a:pPr marL="0" indent="0">
              <a:lnSpc>
                <a:spcPct val="80000"/>
              </a:lnSpc>
              <a:buNone/>
            </a:pPr>
            <a:r>
              <a:rPr lang="en-US" sz="1600" b="0" dirty="0">
                <a:latin typeface="Verdana" panose="020B0604030504040204" pitchFamily="34" charset="0"/>
              </a:rPr>
              <a:t>Highly visible indicator lamps and audio alarms provide immediate alert to operational staff of critical defect detection and rejection.  The customized software program provides user friendly outputs you can actually use too monitor overall quality assurance per run.</a:t>
            </a:r>
          </a:p>
        </p:txBody>
      </p:sp>
      <p:pic>
        <p:nvPicPr>
          <p:cNvPr id="12302" name="Picture 14" descr="071100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3200400"/>
            <a:ext cx="3902075" cy="29257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303" name="Picture 15" descr="101_015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4038600"/>
            <a:ext cx="3046678"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4" descr="the vi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4000" dirty="0" smtClean="0">
                <a:latin typeface="+mn-lt"/>
              </a:rPr>
              <a:t>Features and Benefits</a:t>
            </a:r>
            <a:endParaRPr lang="en-US" sz="4000" dirty="0">
              <a:latin typeface="+mn-lt"/>
            </a:endParaRPr>
          </a:p>
        </p:txBody>
      </p:sp>
      <p:sp>
        <p:nvSpPr>
          <p:cNvPr id="26627" name="Rectangle 3"/>
          <p:cNvSpPr>
            <a:spLocks noGrp="1" noChangeArrowheads="1"/>
          </p:cNvSpPr>
          <p:nvPr>
            <p:ph type="body" idx="1"/>
          </p:nvPr>
        </p:nvSpPr>
        <p:spPr>
          <a:xfrm>
            <a:off x="685800" y="1981200"/>
            <a:ext cx="7772400" cy="914400"/>
          </a:xfrm>
        </p:spPr>
        <p:txBody>
          <a:bodyPr/>
          <a:lstStyle/>
          <a:p>
            <a:pPr marL="0" indent="0">
              <a:lnSpc>
                <a:spcPct val="80000"/>
              </a:lnSpc>
              <a:buNone/>
            </a:pPr>
            <a:r>
              <a:rPr lang="en-US" sz="2000" b="0" dirty="0">
                <a:latin typeface="Verdana" panose="020B0604030504040204" pitchFamily="34" charset="0"/>
              </a:rPr>
              <a:t>Military type connections ensure solid electrical specifications are maintained and environmental protection is achieved.</a:t>
            </a:r>
          </a:p>
        </p:txBody>
      </p:sp>
      <p:pic>
        <p:nvPicPr>
          <p:cNvPr id="26632" name="Picture 8" descr="104_04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200400"/>
            <a:ext cx="2916238" cy="27400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Picture 7"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sz="4000" dirty="0">
                <a:latin typeface="+mn-lt"/>
              </a:rPr>
              <a:t>Features and Benefits</a:t>
            </a:r>
          </a:p>
        </p:txBody>
      </p:sp>
      <p:sp>
        <p:nvSpPr>
          <p:cNvPr id="6" name="Rectangle 3"/>
          <p:cNvSpPr txBox="1">
            <a:spLocks noChangeArrowheads="1"/>
          </p:cNvSpPr>
          <p:nvPr/>
        </p:nvSpPr>
        <p:spPr bwMode="auto">
          <a:xfrm>
            <a:off x="914400" y="2514600"/>
            <a:ext cx="73152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r>
              <a:rPr lang="en-US" sz="2400" kern="0" dirty="0" smtClean="0">
                <a:latin typeface="Verdana" panose="020B0604030504040204" pitchFamily="34" charset="0"/>
              </a:rPr>
              <a:t>Meets quality initiative and ISO requirements.</a:t>
            </a:r>
          </a:p>
          <a:p>
            <a:r>
              <a:rPr lang="en-US" sz="2400" kern="0" dirty="0" smtClean="0">
                <a:latin typeface="Verdana" panose="020B0604030504040204" pitchFamily="34" charset="0"/>
              </a:rPr>
              <a:t>Detection 24/7 without the need for operational intervention.</a:t>
            </a:r>
          </a:p>
          <a:p>
            <a:r>
              <a:rPr lang="en-US" sz="2400" kern="0" dirty="0" smtClean="0">
                <a:latin typeface="Verdana" panose="020B0604030504040204" pitchFamily="34" charset="0"/>
              </a:rPr>
              <a:t>Eliminate the need for manual inspections.</a:t>
            </a:r>
          </a:p>
          <a:p>
            <a:r>
              <a:rPr lang="en-US" sz="2400" kern="0" dirty="0" smtClean="0">
                <a:latin typeface="Verdana" panose="020B0604030504040204" pitchFamily="34" charset="0"/>
              </a:rPr>
              <a:t>CE, CCC and RoHS Compliant</a:t>
            </a:r>
            <a:endParaRPr lang="en-US" sz="2400" kern="0" dirty="0">
              <a:latin typeface="Verdana" panose="020B0604030504040204" pitchFamily="34" charset="0"/>
            </a:endParaRPr>
          </a:p>
        </p:txBody>
      </p:sp>
      <p:pic>
        <p:nvPicPr>
          <p:cNvPr id="7"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sz="4000" dirty="0">
                <a:latin typeface="+mn-lt"/>
              </a:rPr>
              <a:t>Applications</a:t>
            </a:r>
          </a:p>
        </p:txBody>
      </p:sp>
      <p:sp>
        <p:nvSpPr>
          <p:cNvPr id="67587" name="Rectangle 3"/>
          <p:cNvSpPr>
            <a:spLocks noGrp="1" noChangeArrowheads="1"/>
          </p:cNvSpPr>
          <p:nvPr>
            <p:ph type="body" idx="1"/>
          </p:nvPr>
        </p:nvSpPr>
        <p:spPr>
          <a:xfrm>
            <a:off x="2971800" y="3505200"/>
            <a:ext cx="3657600" cy="914400"/>
          </a:xfrm>
        </p:spPr>
        <p:txBody>
          <a:bodyPr/>
          <a:lstStyle/>
          <a:p>
            <a:r>
              <a:rPr lang="en-US" sz="4800" dirty="0">
                <a:latin typeface="Verdana" panose="020B0604030504040204" pitchFamily="34" charset="0"/>
              </a:rPr>
              <a:t>Sheeters</a:t>
            </a:r>
          </a:p>
        </p:txBody>
      </p:sp>
      <p:pic>
        <p:nvPicPr>
          <p:cNvPr id="5"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a:ln/>
        </p:spPr>
        <p:txBody>
          <a:bodyPr/>
          <a:lstStyle/>
          <a:p>
            <a:r>
              <a:rPr lang="en-US" sz="4000" dirty="0">
                <a:latin typeface="+mn-lt"/>
              </a:rPr>
              <a:t>Detection Results</a:t>
            </a:r>
          </a:p>
        </p:txBody>
      </p:sp>
      <p:sp>
        <p:nvSpPr>
          <p:cNvPr id="13315" name="Rectangle 3"/>
          <p:cNvSpPr>
            <a:spLocks noGrp="1" noChangeArrowheads="1"/>
          </p:cNvSpPr>
          <p:nvPr>
            <p:ph type="body" idx="1"/>
          </p:nvPr>
        </p:nvSpPr>
        <p:spPr>
          <a:xfrm>
            <a:off x="685800" y="1981200"/>
            <a:ext cx="7772400" cy="1295400"/>
          </a:xfrm>
          <a:noFill/>
          <a:ln/>
        </p:spPr>
        <p:txBody>
          <a:bodyPr/>
          <a:lstStyle/>
          <a:p>
            <a:pPr marL="0" indent="0">
              <a:buNone/>
            </a:pPr>
            <a:r>
              <a:rPr lang="en-US" sz="2000" b="0" dirty="0">
                <a:latin typeface="Verdana" panose="020B0604030504040204" pitchFamily="34" charset="0"/>
              </a:rPr>
              <a:t>The result is the detection of all types of defects commonly found in material manufacturing processes such as this coating skip.</a:t>
            </a:r>
          </a:p>
        </p:txBody>
      </p:sp>
      <p:pic>
        <p:nvPicPr>
          <p:cNvPr id="13328" name="Picture 16" descr="coating_skip_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1" y="3048000"/>
            <a:ext cx="426870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z="4000" dirty="0">
                <a:latin typeface="+mn-lt"/>
              </a:rPr>
              <a:t>Detection Results</a:t>
            </a:r>
          </a:p>
        </p:txBody>
      </p:sp>
      <p:sp>
        <p:nvSpPr>
          <p:cNvPr id="75781" name="Rectangle 5"/>
          <p:cNvSpPr>
            <a:spLocks noGrp="1" noChangeArrowheads="1"/>
          </p:cNvSpPr>
          <p:nvPr>
            <p:ph type="body" idx="1"/>
          </p:nvPr>
        </p:nvSpPr>
        <p:spPr>
          <a:xfrm>
            <a:off x="685800" y="1981200"/>
            <a:ext cx="7772400" cy="1066800"/>
          </a:xfrm>
          <a:noFill/>
          <a:ln/>
        </p:spPr>
        <p:txBody>
          <a:bodyPr/>
          <a:lstStyle/>
          <a:p>
            <a:pPr marL="0" indent="0">
              <a:buNone/>
            </a:pPr>
            <a:r>
              <a:rPr lang="en-US" sz="2000" b="0" dirty="0">
                <a:latin typeface="Verdana" panose="020B0604030504040204" pitchFamily="34" charset="0"/>
              </a:rPr>
              <a:t>The result is the detection of all types of defects commonly found in material manufacturing processes such as this coating streak in paperboard</a:t>
            </a:r>
          </a:p>
        </p:txBody>
      </p:sp>
      <p:pic>
        <p:nvPicPr>
          <p:cNvPr id="75782" name="Picture 6" descr="coatingstreak_containercorpamerica_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1" y="3048000"/>
            <a:ext cx="4403931"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a:ln/>
        </p:spPr>
        <p:txBody>
          <a:bodyPr/>
          <a:lstStyle/>
          <a:p>
            <a:r>
              <a:rPr lang="en-US" dirty="0">
                <a:latin typeface="+mn-lt"/>
              </a:rPr>
              <a:t>Mission Statement</a:t>
            </a:r>
          </a:p>
        </p:txBody>
      </p:sp>
      <p:sp>
        <p:nvSpPr>
          <p:cNvPr id="6" name="Rectangle 3"/>
          <p:cNvSpPr txBox="1">
            <a:spLocks noChangeArrowheads="1"/>
          </p:cNvSpPr>
          <p:nvPr/>
        </p:nvSpPr>
        <p:spPr bwMode="auto">
          <a:xfrm>
            <a:off x="609600" y="2971800"/>
            <a:ext cx="7772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algn="ctr">
              <a:lnSpc>
                <a:spcPct val="80000"/>
              </a:lnSpc>
              <a:spcBef>
                <a:spcPct val="0"/>
              </a:spcBef>
              <a:buClrTx/>
              <a:buFont typeface="Times New Roman" pitchFamily="18" charset="0"/>
              <a:buNone/>
            </a:pPr>
            <a:r>
              <a:rPr lang="en-US" sz="1800" b="0" kern="0" dirty="0" smtClean="0">
                <a:latin typeface="Verdana" panose="020B0604030504040204" pitchFamily="34" charset="0"/>
              </a:rPr>
              <a:t>R.K.B. OPTO-ELECTRONICS, INC. is a designer and manufacturer of high speed machine vision, web inspection, process control and quality assurance and related technologies.  We are the most diverse supplier and are committed to the industry and our customers that depend on us to ensure that quality is maintained at the highest possible level.  We are dedicated to increasing customer satisfaction, continuously improving our products and services, and providing opportunities for our employees to achieve their maximum potential.</a:t>
            </a:r>
            <a:endParaRPr lang="en-US" sz="1800" b="0" kern="0" dirty="0">
              <a:latin typeface="Verdana" panose="020B0604030504040204" pitchFamily="34" charset="0"/>
            </a:endParaRPr>
          </a:p>
        </p:txBody>
      </p:sp>
      <p:pic>
        <p:nvPicPr>
          <p:cNvPr id="7"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sz="4000" dirty="0">
                <a:latin typeface="+mn-lt"/>
              </a:rPr>
              <a:t>Detection Results</a:t>
            </a:r>
          </a:p>
        </p:txBody>
      </p:sp>
      <p:sp>
        <p:nvSpPr>
          <p:cNvPr id="88069" name="Rectangle 5"/>
          <p:cNvSpPr>
            <a:spLocks noGrp="1" noChangeArrowheads="1"/>
          </p:cNvSpPr>
          <p:nvPr>
            <p:ph type="body" idx="1"/>
          </p:nvPr>
        </p:nvSpPr>
        <p:spPr>
          <a:xfrm>
            <a:off x="685800" y="1981200"/>
            <a:ext cx="7772400" cy="1066800"/>
          </a:xfrm>
          <a:noFill/>
          <a:ln/>
        </p:spPr>
        <p:txBody>
          <a:bodyPr/>
          <a:lstStyle/>
          <a:p>
            <a:pPr marL="0" indent="0">
              <a:buNone/>
            </a:pPr>
            <a:r>
              <a:rPr lang="en-US" sz="2000" b="0" dirty="0">
                <a:latin typeface="Verdana" panose="020B0604030504040204" pitchFamily="34" charset="0"/>
              </a:rPr>
              <a:t>The result is the detection of all types of defects commonly found in material manufacturing processes such as this coating streak in magnetic media.</a:t>
            </a:r>
          </a:p>
        </p:txBody>
      </p:sp>
      <p:pic>
        <p:nvPicPr>
          <p:cNvPr id="88070" name="Picture 6" descr="streak_hardband_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048000"/>
            <a:ext cx="4267701"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sz="4000" dirty="0" smtClean="0">
                <a:latin typeface="+mn-lt"/>
              </a:rPr>
              <a:t>Detection Results</a:t>
            </a:r>
            <a:endParaRPr lang="en-US" sz="4000" dirty="0">
              <a:latin typeface="+mn-lt"/>
            </a:endParaRPr>
          </a:p>
        </p:txBody>
      </p:sp>
      <p:sp>
        <p:nvSpPr>
          <p:cNvPr id="86019" name="Rectangle 3"/>
          <p:cNvSpPr>
            <a:spLocks noGrp="1" noChangeArrowheads="1"/>
          </p:cNvSpPr>
          <p:nvPr>
            <p:ph type="body" idx="1"/>
          </p:nvPr>
        </p:nvSpPr>
        <p:spPr>
          <a:xfrm>
            <a:off x="685800" y="1981200"/>
            <a:ext cx="7772400" cy="1066800"/>
          </a:xfrm>
        </p:spPr>
        <p:txBody>
          <a:bodyPr/>
          <a:lstStyle/>
          <a:p>
            <a:pPr marL="0" indent="0">
              <a:buNone/>
            </a:pPr>
            <a:r>
              <a:rPr lang="en-US" sz="2000" b="0" dirty="0">
                <a:latin typeface="Verdana" panose="020B0604030504040204" pitchFamily="34" charset="0"/>
              </a:rPr>
              <a:t>The result is the detection of all types of defects commonly found in material manufacturing processes such as this coating streak in silicone release.</a:t>
            </a:r>
          </a:p>
        </p:txBody>
      </p:sp>
      <p:pic>
        <p:nvPicPr>
          <p:cNvPr id="86021" name="Picture 5" descr="silicone_streak_loparex_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048000"/>
            <a:ext cx="4267701"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z="4000" dirty="0">
                <a:latin typeface="+mn-lt"/>
              </a:rPr>
              <a:t>Detection Results</a:t>
            </a:r>
          </a:p>
        </p:txBody>
      </p:sp>
      <p:sp>
        <p:nvSpPr>
          <p:cNvPr id="83971" name="Rectangle 3"/>
          <p:cNvSpPr>
            <a:spLocks noGrp="1" noChangeArrowheads="1"/>
          </p:cNvSpPr>
          <p:nvPr>
            <p:ph type="body" idx="1"/>
          </p:nvPr>
        </p:nvSpPr>
        <p:spPr>
          <a:xfrm>
            <a:off x="685800" y="1981200"/>
            <a:ext cx="7772400" cy="1066800"/>
          </a:xfrm>
        </p:spPr>
        <p:txBody>
          <a:bodyPr/>
          <a:lstStyle/>
          <a:p>
            <a:pPr marL="0" indent="0">
              <a:buNone/>
            </a:pPr>
            <a:r>
              <a:rPr lang="en-US" sz="2000" b="0" dirty="0">
                <a:latin typeface="Verdana" panose="020B0604030504040204" pitchFamily="34" charset="0"/>
              </a:rPr>
              <a:t>The result is the detection of all types of defects commonly found in material manufacturing processes such as this coating streak in coated brown board.</a:t>
            </a:r>
            <a:endParaRPr lang="en-US" b="0" dirty="0">
              <a:latin typeface="Verdana" panose="020B0604030504040204" pitchFamily="34" charset="0"/>
            </a:endParaRPr>
          </a:p>
        </p:txBody>
      </p:sp>
      <p:pic>
        <p:nvPicPr>
          <p:cNvPr id="83973" name="Picture 5" descr="coatingstreak_mwv-board_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3048000"/>
            <a:ext cx="4537904"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z="4000" dirty="0">
                <a:latin typeface="+mn-lt"/>
              </a:rPr>
              <a:t>Detection Results</a:t>
            </a:r>
          </a:p>
        </p:txBody>
      </p:sp>
      <p:sp>
        <p:nvSpPr>
          <p:cNvPr id="81923" name="Rectangle 3"/>
          <p:cNvSpPr>
            <a:spLocks noGrp="1" noChangeArrowheads="1"/>
          </p:cNvSpPr>
          <p:nvPr>
            <p:ph type="body" idx="1"/>
          </p:nvPr>
        </p:nvSpPr>
        <p:spPr>
          <a:xfrm>
            <a:off x="685800" y="1981200"/>
            <a:ext cx="7772400" cy="1066800"/>
          </a:xfrm>
        </p:spPr>
        <p:txBody>
          <a:bodyPr/>
          <a:lstStyle/>
          <a:p>
            <a:pPr marL="0" indent="0">
              <a:buNone/>
            </a:pPr>
            <a:r>
              <a:rPr lang="en-US" sz="2000" b="0" dirty="0">
                <a:latin typeface="Verdana" panose="020B0604030504040204" pitchFamily="34" charset="0"/>
              </a:rPr>
              <a:t>The result is the detection of all types of defects commonly found in material manufacturing processes such as this coating streak in off machine coated paper.</a:t>
            </a:r>
            <a:endParaRPr lang="en-US" b="0" dirty="0">
              <a:latin typeface="Verdana" panose="020B0604030504040204" pitchFamily="34" charset="0"/>
            </a:endParaRPr>
          </a:p>
        </p:txBody>
      </p:sp>
      <p:pic>
        <p:nvPicPr>
          <p:cNvPr id="81926" name="Picture 6" descr="coating_streak_mwv_escanaba_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048000"/>
            <a:ext cx="4267701"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US" sz="4000" dirty="0">
                <a:latin typeface="+mn-lt"/>
              </a:rPr>
              <a:t>Detection Results</a:t>
            </a:r>
          </a:p>
        </p:txBody>
      </p:sp>
      <p:sp>
        <p:nvSpPr>
          <p:cNvPr id="79875" name="Rectangle 3"/>
          <p:cNvSpPr>
            <a:spLocks noGrp="1" noChangeArrowheads="1"/>
          </p:cNvSpPr>
          <p:nvPr>
            <p:ph type="body" idx="1"/>
          </p:nvPr>
        </p:nvSpPr>
        <p:spPr>
          <a:xfrm>
            <a:off x="685800" y="1981200"/>
            <a:ext cx="7772400" cy="1066800"/>
          </a:xfrm>
        </p:spPr>
        <p:txBody>
          <a:bodyPr/>
          <a:lstStyle/>
          <a:p>
            <a:pPr marL="0" indent="0">
              <a:lnSpc>
                <a:spcPct val="80000"/>
              </a:lnSpc>
              <a:buNone/>
            </a:pPr>
            <a:r>
              <a:rPr lang="en-US" sz="2000" b="0" dirty="0">
                <a:latin typeface="Verdana" panose="020B0604030504040204" pitchFamily="34" charset="0"/>
              </a:rPr>
              <a:t>The result is the detection of all types of defects commonly found in material manufacturing processes such as this coating scratch in on machine coated paper.</a:t>
            </a:r>
            <a:endParaRPr lang="en-US" b="0" dirty="0">
              <a:latin typeface="Verdana" panose="020B0604030504040204" pitchFamily="34" charset="0"/>
            </a:endParaRPr>
          </a:p>
        </p:txBody>
      </p:sp>
      <p:pic>
        <p:nvPicPr>
          <p:cNvPr id="79877" name="Picture 5" descr="coatingstreak_stora_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048000"/>
            <a:ext cx="4408806"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sz="4000" dirty="0">
                <a:latin typeface="+mn-lt"/>
              </a:rPr>
              <a:t>Detection Results</a:t>
            </a:r>
          </a:p>
        </p:txBody>
      </p:sp>
      <p:sp>
        <p:nvSpPr>
          <p:cNvPr id="100355" name="Rectangle 3"/>
          <p:cNvSpPr>
            <a:spLocks noGrp="1" noChangeArrowheads="1"/>
          </p:cNvSpPr>
          <p:nvPr>
            <p:ph type="body" idx="1"/>
          </p:nvPr>
        </p:nvSpPr>
        <p:spPr>
          <a:xfrm>
            <a:off x="685800" y="1981200"/>
            <a:ext cx="7772400" cy="1066800"/>
          </a:xfrm>
        </p:spPr>
        <p:txBody>
          <a:bodyPr/>
          <a:lstStyle/>
          <a:p>
            <a:pPr marL="0" indent="0">
              <a:lnSpc>
                <a:spcPct val="80000"/>
              </a:lnSpc>
              <a:buNone/>
            </a:pPr>
            <a:r>
              <a:rPr lang="en-US" sz="2000" b="0" dirty="0">
                <a:latin typeface="Verdana" panose="020B0604030504040204" pitchFamily="34" charset="0"/>
              </a:rPr>
              <a:t>The result is the detection of all types of defects commonly found in material manufacturing processes such as this coating scratch and coating streak in coated grey board.</a:t>
            </a:r>
            <a:endParaRPr lang="en-US" b="0" dirty="0">
              <a:latin typeface="Verdana" panose="020B0604030504040204" pitchFamily="34" charset="0"/>
            </a:endParaRPr>
          </a:p>
        </p:txBody>
      </p:sp>
      <p:pic>
        <p:nvPicPr>
          <p:cNvPr id="100358" name="Picture 6" descr="coatingstreak_reno_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048000"/>
            <a:ext cx="4267701"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sz="4000" dirty="0">
                <a:latin typeface="+mn-lt"/>
              </a:rPr>
              <a:t>Detection Results</a:t>
            </a:r>
          </a:p>
        </p:txBody>
      </p:sp>
      <p:sp>
        <p:nvSpPr>
          <p:cNvPr id="98307" name="Rectangle 3"/>
          <p:cNvSpPr>
            <a:spLocks noGrp="1" noChangeArrowheads="1"/>
          </p:cNvSpPr>
          <p:nvPr>
            <p:ph type="body" idx="1"/>
          </p:nvPr>
        </p:nvSpPr>
        <p:spPr>
          <a:xfrm>
            <a:off x="685800" y="1981200"/>
            <a:ext cx="7772400" cy="1066800"/>
          </a:xfrm>
        </p:spPr>
        <p:txBody>
          <a:bodyPr/>
          <a:lstStyle/>
          <a:p>
            <a:pPr marL="0" indent="0">
              <a:lnSpc>
                <a:spcPct val="80000"/>
              </a:lnSpc>
              <a:buNone/>
            </a:pPr>
            <a:r>
              <a:rPr lang="en-US" sz="2000" b="0" dirty="0">
                <a:latin typeface="Verdana" panose="020B0604030504040204" pitchFamily="34" charset="0"/>
              </a:rPr>
              <a:t>The result is the detection of all types of defects commonly found in material manufacturing processes such as these coating streaks in metalized aluminum packaging.</a:t>
            </a:r>
          </a:p>
        </p:txBody>
      </p:sp>
      <p:pic>
        <p:nvPicPr>
          <p:cNvPr id="98309" name="Picture 5" descr="vaassen_aluminum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048000"/>
            <a:ext cx="4466128"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z="4000" dirty="0">
                <a:latin typeface="+mn-lt"/>
              </a:rPr>
              <a:t>Detection Results</a:t>
            </a:r>
          </a:p>
        </p:txBody>
      </p:sp>
      <p:sp>
        <p:nvSpPr>
          <p:cNvPr id="96259" name="Rectangle 3"/>
          <p:cNvSpPr>
            <a:spLocks noGrp="1" noChangeArrowheads="1"/>
          </p:cNvSpPr>
          <p:nvPr>
            <p:ph type="body" idx="1"/>
          </p:nvPr>
        </p:nvSpPr>
        <p:spPr>
          <a:xfrm>
            <a:off x="685800" y="1981200"/>
            <a:ext cx="7772400" cy="1066800"/>
          </a:xfrm>
        </p:spPr>
        <p:txBody>
          <a:bodyPr/>
          <a:lstStyle/>
          <a:p>
            <a:pPr marL="0" indent="0">
              <a:lnSpc>
                <a:spcPct val="80000"/>
              </a:lnSpc>
              <a:buNone/>
            </a:pPr>
            <a:r>
              <a:rPr lang="en-US" sz="2000" b="0" dirty="0">
                <a:latin typeface="Verdana" panose="020B0604030504040204" pitchFamily="34" charset="0"/>
              </a:rPr>
              <a:t>The result is the detection of all types of defects commonly found in material manufacturing processes such as this coating scratch in off machine coated paper.</a:t>
            </a:r>
          </a:p>
        </p:txBody>
      </p:sp>
      <p:pic>
        <p:nvPicPr>
          <p:cNvPr id="96261" name="Picture 5" descr="Imag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1" y="3048000"/>
            <a:ext cx="2399926"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sz="4000" dirty="0">
                <a:latin typeface="+mn-lt"/>
              </a:rPr>
              <a:t>Detection Results</a:t>
            </a:r>
          </a:p>
        </p:txBody>
      </p:sp>
      <p:sp>
        <p:nvSpPr>
          <p:cNvPr id="94211" name="Rectangle 3"/>
          <p:cNvSpPr>
            <a:spLocks noGrp="1" noChangeArrowheads="1"/>
          </p:cNvSpPr>
          <p:nvPr>
            <p:ph type="body" idx="1"/>
          </p:nvPr>
        </p:nvSpPr>
        <p:spPr>
          <a:xfrm>
            <a:off x="685800" y="1981200"/>
            <a:ext cx="7772400" cy="1066800"/>
          </a:xfrm>
        </p:spPr>
        <p:txBody>
          <a:bodyPr/>
          <a:lstStyle/>
          <a:p>
            <a:pPr marL="0" indent="0">
              <a:buNone/>
            </a:pPr>
            <a:r>
              <a:rPr lang="en-US" sz="2000" b="0" dirty="0">
                <a:latin typeface="Verdana" panose="020B0604030504040204" pitchFamily="34" charset="0"/>
              </a:rPr>
              <a:t>The result is the detection of all types of defects commonly found in material manufacturing processes such as this “Bad Edge” in coated grey board.</a:t>
            </a:r>
            <a:endParaRPr lang="en-US" b="0" dirty="0">
              <a:latin typeface="Verdana" panose="020B0604030504040204" pitchFamily="34" charset="0"/>
            </a:endParaRPr>
          </a:p>
        </p:txBody>
      </p:sp>
      <p:pic>
        <p:nvPicPr>
          <p:cNvPr id="94213" name="Picture 5" descr="bad_edge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048000"/>
            <a:ext cx="4267701"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z="4000" dirty="0" smtClean="0">
                <a:latin typeface="+mn-lt"/>
              </a:rPr>
              <a:t>Detection Results</a:t>
            </a:r>
            <a:endParaRPr lang="en-US" sz="4000" dirty="0">
              <a:latin typeface="+mn-lt"/>
            </a:endParaRPr>
          </a:p>
        </p:txBody>
      </p:sp>
      <p:sp>
        <p:nvSpPr>
          <p:cNvPr id="77827" name="Rectangle 3"/>
          <p:cNvSpPr>
            <a:spLocks noGrp="1" noChangeArrowheads="1"/>
          </p:cNvSpPr>
          <p:nvPr>
            <p:ph type="body" idx="1"/>
          </p:nvPr>
        </p:nvSpPr>
        <p:spPr>
          <a:xfrm>
            <a:off x="685800" y="1981200"/>
            <a:ext cx="7772400" cy="1066800"/>
          </a:xfrm>
        </p:spPr>
        <p:txBody>
          <a:bodyPr/>
          <a:lstStyle/>
          <a:p>
            <a:pPr marL="0" indent="0">
              <a:buNone/>
            </a:pPr>
            <a:r>
              <a:rPr lang="en-US" sz="2000" b="0" dirty="0">
                <a:latin typeface="Verdana" panose="020B0604030504040204" pitchFamily="34" charset="0"/>
              </a:rPr>
              <a:t>The result is the detection of all types of defects commonly found in material manufacturing processes such as this Coating Void in coated white board.</a:t>
            </a:r>
          </a:p>
        </p:txBody>
      </p:sp>
      <p:pic>
        <p:nvPicPr>
          <p:cNvPr id="77829" name="Picture 5" descr="coating_void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048000"/>
            <a:ext cx="4267701"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533400"/>
            <a:ext cx="7772400" cy="1143000"/>
          </a:xfrm>
          <a:noFill/>
          <a:ln/>
        </p:spPr>
        <p:txBody>
          <a:bodyPr/>
          <a:lstStyle/>
          <a:p>
            <a:r>
              <a:rPr lang="en-US" sz="3200" dirty="0">
                <a:latin typeface="+mn-lt"/>
              </a:rPr>
              <a:t>Model 3600 OPTOMIZER® FCS Sheeter Inspection™ Technology</a:t>
            </a:r>
          </a:p>
        </p:txBody>
      </p:sp>
      <p:sp>
        <p:nvSpPr>
          <p:cNvPr id="8197" name="Rectangle 5"/>
          <p:cNvSpPr>
            <a:spLocks noChangeArrowheads="1"/>
          </p:cNvSpPr>
          <p:nvPr/>
        </p:nvSpPr>
        <p:spPr bwMode="auto">
          <a:xfrm>
            <a:off x="0" y="5334000"/>
            <a:ext cx="3200400" cy="304800"/>
          </a:xfrm>
          <a:prstGeom prst="rect">
            <a:avLst/>
          </a:prstGeom>
          <a:gradFill rotWithShape="0">
            <a:gsLst>
              <a:gs pos="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6038" tIns="46038" rIns="46038" bIns="46038" anchor="ctr"/>
          <a:lstStyle/>
          <a:p>
            <a:pPr algn="r"/>
            <a:r>
              <a:rPr lang="en-US" sz="1600" b="1" dirty="0">
                <a:latin typeface="Arial" charset="0"/>
              </a:rPr>
              <a:t>FOR MORE INFO...</a:t>
            </a:r>
            <a:endParaRPr lang="en-US" dirty="0"/>
          </a:p>
        </p:txBody>
      </p:sp>
      <p:pic>
        <p:nvPicPr>
          <p:cNvPr id="8202" name="Picture 10" descr="m3030_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7461" y="2286000"/>
            <a:ext cx="4105275"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Rectangle 4"/>
          <p:cNvSpPr txBox="1">
            <a:spLocks noChangeArrowheads="1"/>
          </p:cNvSpPr>
          <p:nvPr/>
        </p:nvSpPr>
        <p:spPr bwMode="auto">
          <a:xfrm>
            <a:off x="381000" y="5715000"/>
            <a:ext cx="8458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a:buNone/>
            </a:pPr>
            <a:r>
              <a:rPr lang="en-US" sz="1400" b="0" kern="0" dirty="0"/>
              <a:t>http://</a:t>
            </a:r>
            <a:r>
              <a:rPr lang="en-US" sz="1400" b="0" kern="0" dirty="0" smtClean="0"/>
              <a:t>www.splicedetector.net/splicedetector_products/fcs_sheeter-wis.html</a:t>
            </a:r>
          </a:p>
          <a:p>
            <a:pPr>
              <a:buNone/>
            </a:pPr>
            <a:r>
              <a:rPr lang="en-US" sz="1400" b="0" kern="0" dirty="0"/>
              <a:t>http://www.splicedetector.com/splicedetector_products/fcs_sheeter-wis.html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z="4000" dirty="0">
                <a:latin typeface="+mn-lt"/>
              </a:rPr>
              <a:t>Detection Results</a:t>
            </a:r>
          </a:p>
        </p:txBody>
      </p:sp>
      <p:sp>
        <p:nvSpPr>
          <p:cNvPr id="90115" name="Rectangle 3"/>
          <p:cNvSpPr>
            <a:spLocks noGrp="1" noChangeArrowheads="1"/>
          </p:cNvSpPr>
          <p:nvPr>
            <p:ph type="body" idx="1"/>
          </p:nvPr>
        </p:nvSpPr>
        <p:spPr>
          <a:xfrm>
            <a:off x="685800" y="1981200"/>
            <a:ext cx="7772400" cy="1066800"/>
          </a:xfrm>
        </p:spPr>
        <p:txBody>
          <a:bodyPr/>
          <a:lstStyle/>
          <a:p>
            <a:pPr marL="0" indent="0">
              <a:buNone/>
            </a:pPr>
            <a:r>
              <a:rPr lang="en-US" sz="2000" b="0" dirty="0">
                <a:latin typeface="Verdana" panose="020B0604030504040204" pitchFamily="34" charset="0"/>
              </a:rPr>
              <a:t>The result is the detection of all types of defects commonly found in material manufacturing processes such as these creases in laminate.</a:t>
            </a:r>
            <a:endParaRPr lang="en-US" b="0" dirty="0">
              <a:latin typeface="Verdana" panose="020B0604030504040204" pitchFamily="34" charset="0"/>
            </a:endParaRPr>
          </a:p>
        </p:txBody>
      </p:sp>
      <p:pic>
        <p:nvPicPr>
          <p:cNvPr id="90117" name="Picture 5" descr="IMG_49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1" y="3048000"/>
            <a:ext cx="2676781"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sz="4000" dirty="0">
                <a:latin typeface="+mn-lt"/>
              </a:rPr>
              <a:t>Detection Results</a:t>
            </a:r>
          </a:p>
        </p:txBody>
      </p:sp>
      <p:sp>
        <p:nvSpPr>
          <p:cNvPr id="104451" name="Rectangle 3"/>
          <p:cNvSpPr>
            <a:spLocks noGrp="1" noChangeArrowheads="1"/>
          </p:cNvSpPr>
          <p:nvPr>
            <p:ph type="body" idx="1"/>
          </p:nvPr>
        </p:nvSpPr>
        <p:spPr>
          <a:xfrm>
            <a:off x="685800" y="1981200"/>
            <a:ext cx="7772400" cy="1066800"/>
          </a:xfrm>
        </p:spPr>
        <p:txBody>
          <a:bodyPr/>
          <a:lstStyle/>
          <a:p>
            <a:pPr marL="0" indent="0">
              <a:buNone/>
            </a:pPr>
            <a:r>
              <a:rPr lang="en-US" sz="2000" b="0" dirty="0">
                <a:latin typeface="Verdana" panose="020B0604030504040204" pitchFamily="34" charset="0"/>
              </a:rPr>
              <a:t>The result is the detection of all types of defects commonly found in material manufacturing processes such as this cyclical embossment in magnetic media.</a:t>
            </a:r>
          </a:p>
        </p:txBody>
      </p:sp>
      <p:pic>
        <p:nvPicPr>
          <p:cNvPr id="104454" name="Picture 6" descr="cyclicalembossment_magneticmedia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1" y="3048000"/>
            <a:ext cx="3938491"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en-US" sz="4000" dirty="0">
                <a:latin typeface="+mn-lt"/>
              </a:rPr>
              <a:t>Detection Results</a:t>
            </a:r>
          </a:p>
        </p:txBody>
      </p:sp>
      <p:sp>
        <p:nvSpPr>
          <p:cNvPr id="110595" name="Rectangle 3"/>
          <p:cNvSpPr>
            <a:spLocks noGrp="1" noChangeArrowheads="1"/>
          </p:cNvSpPr>
          <p:nvPr>
            <p:ph type="body" idx="1"/>
          </p:nvPr>
        </p:nvSpPr>
        <p:spPr>
          <a:xfrm>
            <a:off x="685800" y="1981200"/>
            <a:ext cx="7772400" cy="1066800"/>
          </a:xfrm>
        </p:spPr>
        <p:txBody>
          <a:bodyPr/>
          <a:lstStyle/>
          <a:p>
            <a:pPr marL="0" indent="0">
              <a:buNone/>
            </a:pPr>
            <a:r>
              <a:rPr lang="en-US" sz="2000" b="0" dirty="0">
                <a:latin typeface="Verdana" panose="020B0604030504040204" pitchFamily="34" charset="0"/>
              </a:rPr>
              <a:t>The result is the detection of all types of defects commonly found in material manufacturing processes such as this fiber clump in coated board.</a:t>
            </a:r>
            <a:endParaRPr lang="en-US" b="0" dirty="0">
              <a:latin typeface="Verdana" panose="020B0604030504040204" pitchFamily="34" charset="0"/>
            </a:endParaRPr>
          </a:p>
        </p:txBody>
      </p:sp>
      <p:pic>
        <p:nvPicPr>
          <p:cNvPr id="110598" name="Picture 6" descr="fiber_defect_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1" y="3048000"/>
            <a:ext cx="426870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sz="4000" dirty="0">
                <a:latin typeface="+mn-lt"/>
              </a:rPr>
              <a:t>Detection Results</a:t>
            </a:r>
          </a:p>
        </p:txBody>
      </p:sp>
      <p:sp>
        <p:nvSpPr>
          <p:cNvPr id="108547" name="Rectangle 3"/>
          <p:cNvSpPr>
            <a:spLocks noGrp="1" noChangeArrowheads="1"/>
          </p:cNvSpPr>
          <p:nvPr>
            <p:ph type="body" idx="1"/>
          </p:nvPr>
        </p:nvSpPr>
        <p:spPr>
          <a:xfrm>
            <a:off x="685800" y="1981200"/>
            <a:ext cx="7772400" cy="1066800"/>
          </a:xfrm>
        </p:spPr>
        <p:txBody>
          <a:bodyPr/>
          <a:lstStyle/>
          <a:p>
            <a:pPr marL="0" indent="0">
              <a:buNone/>
            </a:pPr>
            <a:r>
              <a:rPr lang="en-US" sz="2000" b="0" dirty="0">
                <a:latin typeface="Verdana" panose="020B0604030504040204" pitchFamily="34" charset="0"/>
              </a:rPr>
              <a:t>The result is the detection of all types of defects commonly found in material manufacturing processes such as this void in film.</a:t>
            </a:r>
            <a:endParaRPr lang="en-US" b="0" dirty="0">
              <a:latin typeface="Verdana" panose="020B0604030504040204" pitchFamily="34" charset="0"/>
            </a:endParaRPr>
          </a:p>
        </p:txBody>
      </p:sp>
      <p:pic>
        <p:nvPicPr>
          <p:cNvPr id="108549" name="Picture 5" descr="film_defect_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048000"/>
            <a:ext cx="4267701"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sz="4000" dirty="0">
                <a:latin typeface="+mn-lt"/>
              </a:rPr>
              <a:t>Detection Results</a:t>
            </a:r>
          </a:p>
        </p:txBody>
      </p:sp>
      <p:sp>
        <p:nvSpPr>
          <p:cNvPr id="106499" name="Rectangle 3"/>
          <p:cNvSpPr>
            <a:spLocks noGrp="1" noChangeArrowheads="1"/>
          </p:cNvSpPr>
          <p:nvPr>
            <p:ph type="body" idx="1"/>
          </p:nvPr>
        </p:nvSpPr>
        <p:spPr>
          <a:xfrm>
            <a:off x="685800" y="1981200"/>
            <a:ext cx="7772400" cy="1066800"/>
          </a:xfrm>
        </p:spPr>
        <p:txBody>
          <a:bodyPr/>
          <a:lstStyle/>
          <a:p>
            <a:pPr marL="0" indent="0">
              <a:buNone/>
            </a:pPr>
            <a:r>
              <a:rPr lang="en-US" sz="2000" b="0" dirty="0">
                <a:latin typeface="Verdana" panose="020B0604030504040204" pitchFamily="34" charset="0"/>
              </a:rPr>
              <a:t>The result is the detection of all types of defects commonly found in material manufacturing processes such as this Chatter in Aluminum Foil.</a:t>
            </a:r>
          </a:p>
        </p:txBody>
      </p:sp>
      <p:pic>
        <p:nvPicPr>
          <p:cNvPr id="106502" name="Picture 6" descr="aluminumpkg_defect_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1" y="3048000"/>
            <a:ext cx="4590443"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sz="4000" dirty="0">
                <a:latin typeface="+mn-lt"/>
              </a:rPr>
              <a:t>Detection Results</a:t>
            </a:r>
          </a:p>
        </p:txBody>
      </p:sp>
      <p:sp>
        <p:nvSpPr>
          <p:cNvPr id="102403" name="Rectangle 3"/>
          <p:cNvSpPr>
            <a:spLocks noGrp="1" noChangeArrowheads="1"/>
          </p:cNvSpPr>
          <p:nvPr>
            <p:ph type="body" idx="1"/>
          </p:nvPr>
        </p:nvSpPr>
        <p:spPr>
          <a:xfrm>
            <a:off x="685800" y="1981200"/>
            <a:ext cx="7772400" cy="1066800"/>
          </a:xfrm>
        </p:spPr>
        <p:txBody>
          <a:bodyPr/>
          <a:lstStyle/>
          <a:p>
            <a:pPr marL="0" indent="0">
              <a:buNone/>
            </a:pPr>
            <a:r>
              <a:rPr lang="en-US" sz="2000" b="0" dirty="0">
                <a:latin typeface="Verdana" panose="020B0604030504040204" pitchFamily="34" charset="0"/>
              </a:rPr>
              <a:t>The result is the detection of all types of defects commonly found in material manufacturing processes such as this hole in NCR paper.</a:t>
            </a:r>
            <a:endParaRPr lang="en-US" b="0" dirty="0">
              <a:latin typeface="Verdana" panose="020B0604030504040204" pitchFamily="34" charset="0"/>
            </a:endParaRPr>
          </a:p>
        </p:txBody>
      </p:sp>
      <p:pic>
        <p:nvPicPr>
          <p:cNvPr id="102405" name="Picture 5" descr="hole_defect_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048000"/>
            <a:ext cx="4267701"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sz="4000" dirty="0">
                <a:latin typeface="+mn-lt"/>
              </a:rPr>
              <a:t>Detection Results</a:t>
            </a:r>
          </a:p>
        </p:txBody>
      </p:sp>
      <p:sp>
        <p:nvSpPr>
          <p:cNvPr id="118787" name="Rectangle 3"/>
          <p:cNvSpPr>
            <a:spLocks noGrp="1" noChangeArrowheads="1"/>
          </p:cNvSpPr>
          <p:nvPr>
            <p:ph type="body" idx="1"/>
          </p:nvPr>
        </p:nvSpPr>
        <p:spPr>
          <a:xfrm>
            <a:off x="685800" y="1981200"/>
            <a:ext cx="7772400" cy="1066800"/>
          </a:xfrm>
        </p:spPr>
        <p:txBody>
          <a:bodyPr/>
          <a:lstStyle/>
          <a:p>
            <a:pPr marL="0" indent="0">
              <a:buNone/>
            </a:pPr>
            <a:r>
              <a:rPr lang="en-US" sz="2000" b="0" dirty="0">
                <a:latin typeface="Verdana" panose="020B0604030504040204" pitchFamily="34" charset="0"/>
              </a:rPr>
              <a:t>The result is the detection of all types of defects commonly found in material manufacturing processes such as this oil in specialty paper.</a:t>
            </a:r>
            <a:endParaRPr lang="en-US" b="0" dirty="0">
              <a:latin typeface="Verdana" panose="020B0604030504040204" pitchFamily="34" charset="0"/>
            </a:endParaRPr>
          </a:p>
        </p:txBody>
      </p:sp>
      <p:pic>
        <p:nvPicPr>
          <p:cNvPr id="118789" name="Picture 5" descr="oil_defect_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3048000"/>
            <a:ext cx="5446085"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sz="4000" dirty="0">
                <a:latin typeface="+mn-lt"/>
              </a:rPr>
              <a:t>Detection Results</a:t>
            </a:r>
          </a:p>
        </p:txBody>
      </p:sp>
      <p:sp>
        <p:nvSpPr>
          <p:cNvPr id="116739" name="Rectangle 3"/>
          <p:cNvSpPr>
            <a:spLocks noGrp="1" noChangeArrowheads="1"/>
          </p:cNvSpPr>
          <p:nvPr>
            <p:ph type="body" idx="1"/>
          </p:nvPr>
        </p:nvSpPr>
        <p:spPr>
          <a:xfrm>
            <a:off x="685800" y="1981200"/>
            <a:ext cx="7772400" cy="1066800"/>
          </a:xfrm>
        </p:spPr>
        <p:txBody>
          <a:bodyPr/>
          <a:lstStyle/>
          <a:p>
            <a:pPr marL="0" indent="0">
              <a:buNone/>
            </a:pPr>
            <a:r>
              <a:rPr lang="en-US" sz="2000" b="0" dirty="0">
                <a:latin typeface="Verdana" panose="020B0604030504040204" pitchFamily="34" charset="0"/>
              </a:rPr>
              <a:t>The result is the detection of all types of defects commonly found in material manufacturing processes such as this dirt spot in Newsprint.</a:t>
            </a:r>
            <a:endParaRPr lang="en-US" b="0" dirty="0">
              <a:latin typeface="Verdana" panose="020B0604030504040204" pitchFamily="34" charset="0"/>
            </a:endParaRPr>
          </a:p>
        </p:txBody>
      </p:sp>
      <p:pic>
        <p:nvPicPr>
          <p:cNvPr id="116742" name="Picture 6" descr="spot_defect_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048000"/>
            <a:ext cx="4136918"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sz="4000" dirty="0">
                <a:latin typeface="+mn-lt"/>
              </a:rPr>
              <a:t>Detection Results</a:t>
            </a:r>
          </a:p>
        </p:txBody>
      </p:sp>
      <p:sp>
        <p:nvSpPr>
          <p:cNvPr id="114691" name="Rectangle 3"/>
          <p:cNvSpPr>
            <a:spLocks noGrp="1" noChangeArrowheads="1"/>
          </p:cNvSpPr>
          <p:nvPr>
            <p:ph type="body" idx="1"/>
          </p:nvPr>
        </p:nvSpPr>
        <p:spPr>
          <a:xfrm>
            <a:off x="685800" y="1981200"/>
            <a:ext cx="7772400" cy="1066800"/>
          </a:xfrm>
        </p:spPr>
        <p:txBody>
          <a:bodyPr/>
          <a:lstStyle/>
          <a:p>
            <a:pPr marL="0" indent="0">
              <a:buNone/>
            </a:pPr>
            <a:r>
              <a:rPr lang="en-US" sz="2000" b="0" dirty="0">
                <a:latin typeface="Verdana" panose="020B0604030504040204" pitchFamily="34" charset="0"/>
              </a:rPr>
              <a:t>The result is the detection of all types of defects commonly found in material manufacturing processes such as this tearout in specialty paper.</a:t>
            </a:r>
            <a:endParaRPr lang="en-US" b="0" dirty="0">
              <a:latin typeface="Verdana" panose="020B0604030504040204" pitchFamily="34" charset="0"/>
            </a:endParaRPr>
          </a:p>
        </p:txBody>
      </p:sp>
      <p:pic>
        <p:nvPicPr>
          <p:cNvPr id="114693" name="Picture 5" descr="tearout_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3200400"/>
            <a:ext cx="4267701"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4000" dirty="0">
                <a:latin typeface="+mn-lt"/>
              </a:rPr>
              <a:t>Typical Installation</a:t>
            </a:r>
          </a:p>
        </p:txBody>
      </p:sp>
      <p:pic>
        <p:nvPicPr>
          <p:cNvPr id="30727" name="Picture 7" descr="104_04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362200"/>
            <a:ext cx="8839200" cy="27416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 name="Picture 7"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p:spPr>
        <p:txBody>
          <a:bodyPr/>
          <a:lstStyle/>
          <a:p>
            <a:r>
              <a:rPr lang="en-US" sz="4000" dirty="0">
                <a:latin typeface="+mn-lt"/>
              </a:rPr>
              <a:t>Technology</a:t>
            </a:r>
          </a:p>
        </p:txBody>
      </p:sp>
      <p:pic>
        <p:nvPicPr>
          <p:cNvPr id="9227" name="Picture 11" descr="3600Logo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819400"/>
            <a:ext cx="8153400" cy="1827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7"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4000" dirty="0">
                <a:latin typeface="+mn-lt"/>
              </a:rPr>
              <a:t>Typical Installation</a:t>
            </a:r>
          </a:p>
        </p:txBody>
      </p:sp>
      <p:pic>
        <p:nvPicPr>
          <p:cNvPr id="71688" name="Picture 8" descr="3030 IA_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362200"/>
            <a:ext cx="5340350" cy="3524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 name="Picture 4" descr="the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4000" dirty="0">
                <a:latin typeface="+mn-lt"/>
              </a:rPr>
              <a:t>Installation at Major Paper Maker</a:t>
            </a:r>
          </a:p>
        </p:txBody>
      </p:sp>
      <p:pic>
        <p:nvPicPr>
          <p:cNvPr id="45087" name="Picture 31" descr="100_00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2133600"/>
            <a:ext cx="2439988" cy="183038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45088" name="Picture 32" descr="100_000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2133600"/>
            <a:ext cx="2439988" cy="183038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45089" name="Picture 33" descr="100_00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9800" y="2133600"/>
            <a:ext cx="2439988" cy="183038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45090" name="Picture 34" descr="129_294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5800" y="4114800"/>
            <a:ext cx="2439988" cy="183038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45091" name="Picture 35" descr="3030 IA_1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4114800"/>
            <a:ext cx="2439988" cy="183038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pic>
        <p:nvPicPr>
          <p:cNvPr id="45092" name="Picture 36" descr="Reno Staff_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9800" y="4114800"/>
            <a:ext cx="2439988" cy="183038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sz="4000" dirty="0">
                <a:latin typeface="+mn-lt"/>
              </a:rPr>
              <a:t>References</a:t>
            </a:r>
          </a:p>
        </p:txBody>
      </p:sp>
      <p:sp>
        <p:nvSpPr>
          <p:cNvPr id="35" name="Rectangle 3"/>
          <p:cNvSpPr txBox="1">
            <a:spLocks noChangeArrowheads="1"/>
          </p:cNvSpPr>
          <p:nvPr/>
        </p:nvSpPr>
        <p:spPr bwMode="auto">
          <a:xfrm>
            <a:off x="685800" y="21336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pPr marL="0" indent="0">
              <a:lnSpc>
                <a:spcPct val="80000"/>
              </a:lnSpc>
              <a:buNone/>
            </a:pPr>
            <a:r>
              <a:rPr lang="en-US" sz="2000" b="0" kern="0" dirty="0" smtClean="0">
                <a:latin typeface="Verdana" panose="020B0604030504040204" pitchFamily="34" charset="0"/>
              </a:rPr>
              <a:t>For reliability; large, medium and small companies turn to RKB for their coating streak and scratch defect detection and control needs.</a:t>
            </a:r>
            <a:endParaRPr lang="en-US" sz="2000" b="0" kern="0" dirty="0">
              <a:latin typeface="Verdana" panose="020B0604030504040204" pitchFamily="34" charset="0"/>
            </a:endParaRPr>
          </a:p>
        </p:txBody>
      </p:sp>
      <p:pic>
        <p:nvPicPr>
          <p:cNvPr id="36"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pic>
        <p:nvPicPr>
          <p:cNvPr id="37" name="Picture 37" descr="1032ppt_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3048000"/>
            <a:ext cx="6705600" cy="3140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noFill/>
          <a:ln/>
        </p:spPr>
        <p:txBody>
          <a:bodyPr/>
          <a:lstStyle/>
          <a:p>
            <a:r>
              <a:rPr lang="en-US" sz="4000" dirty="0">
                <a:latin typeface="+mn-lt"/>
              </a:rPr>
              <a:t>Related Websites</a:t>
            </a:r>
          </a:p>
        </p:txBody>
      </p:sp>
      <p:sp>
        <p:nvSpPr>
          <p:cNvPr id="6" name="Rectangle 3"/>
          <p:cNvSpPr>
            <a:spLocks noGrp="1" noChangeArrowheads="1"/>
          </p:cNvSpPr>
          <p:nvPr>
            <p:ph sz="quarter" idx="4294967295"/>
          </p:nvPr>
        </p:nvSpPr>
        <p:spPr>
          <a:xfrm>
            <a:off x="685800" y="2057400"/>
            <a:ext cx="7772400" cy="4343400"/>
          </a:xfrm>
          <a:prstGeom prst="rect">
            <a:avLst/>
          </a:prstGeom>
          <a:noFill/>
          <a:ln/>
        </p:spPr>
        <p:txBody>
          <a:bodyPr>
            <a:normAutofit lnSpcReduction="10000"/>
          </a:bodyPr>
          <a:lstStyle/>
          <a:p>
            <a:pPr marL="457200" lvl="1" indent="0">
              <a:buNone/>
            </a:pPr>
            <a:r>
              <a:rPr lang="en-US" sz="1200" dirty="0"/>
              <a:t>R.K.B. OPTO-ELECTRONICS, INC., Syracuse, New York, United States</a:t>
            </a:r>
          </a:p>
          <a:p>
            <a:pPr marL="457200" lvl="1" indent="0">
              <a:buNone/>
            </a:pPr>
            <a:r>
              <a:rPr lang="en-US" sz="1200" dirty="0"/>
              <a:t>	http://www.rkbopto.com</a:t>
            </a:r>
          </a:p>
          <a:p>
            <a:pPr marL="457200" lvl="1" indent="0">
              <a:buNone/>
            </a:pPr>
            <a:r>
              <a:rPr lang="en-US" sz="1200" dirty="0"/>
              <a:t>R.K.B. Europe, Santander (SPAIN)</a:t>
            </a:r>
          </a:p>
          <a:p>
            <a:pPr marL="457200" lvl="1" indent="0">
              <a:buNone/>
            </a:pPr>
            <a:r>
              <a:rPr lang="en-US" sz="1200" dirty="0"/>
              <a:t>	http://rkbdetector.com/</a:t>
            </a:r>
          </a:p>
          <a:p>
            <a:pPr marL="457200" lvl="1" indent="0">
              <a:buNone/>
            </a:pPr>
            <a:r>
              <a:rPr lang="en-US" sz="1200" dirty="0"/>
              <a:t>Arkia  Industrial, Sao Paulo, </a:t>
            </a:r>
            <a:r>
              <a:rPr lang="en-US" sz="1200" dirty="0" err="1"/>
              <a:t>Brasil</a:t>
            </a:r>
            <a:endParaRPr lang="en-US" sz="1200" dirty="0"/>
          </a:p>
          <a:p>
            <a:pPr marL="457200" lvl="1" indent="0">
              <a:buNone/>
            </a:pPr>
            <a:r>
              <a:rPr lang="en-US" sz="1200" dirty="0"/>
              <a:t>	http://www.arkia.com.br</a:t>
            </a:r>
          </a:p>
          <a:p>
            <a:pPr marL="457200" lvl="1" indent="0">
              <a:buNone/>
            </a:pPr>
            <a:r>
              <a:rPr lang="en-US" sz="1200" dirty="0"/>
              <a:t>FIOCCHI Process Instrumentation, Milan, Italy</a:t>
            </a:r>
          </a:p>
          <a:p>
            <a:pPr marL="457200" lvl="1" indent="0">
              <a:buNone/>
            </a:pPr>
            <a:r>
              <a:rPr lang="en-US" sz="1200" dirty="0"/>
              <a:t>	http://www. fioproin.it</a:t>
            </a:r>
          </a:p>
          <a:p>
            <a:pPr marL="457200" lvl="1" indent="0">
              <a:buNone/>
            </a:pPr>
            <a:r>
              <a:rPr lang="en-US" sz="1200" dirty="0" err="1"/>
              <a:t>Grupo</a:t>
            </a:r>
            <a:r>
              <a:rPr lang="en-US" sz="1200" dirty="0"/>
              <a:t> ROSA </a:t>
            </a:r>
            <a:r>
              <a:rPr lang="en-US" sz="1200" dirty="0" err="1"/>
              <a:t>Automatización</a:t>
            </a:r>
            <a:r>
              <a:rPr lang="en-US" sz="1200" dirty="0"/>
              <a:t> y Control S.A. de C.V., Chihuahua, Mexico</a:t>
            </a:r>
          </a:p>
          <a:p>
            <a:pPr marL="457200" lvl="1" indent="0">
              <a:buNone/>
            </a:pPr>
            <a:r>
              <a:rPr lang="en-US" sz="1200" dirty="0"/>
              <a:t>	http://gruporosa.com.mx/</a:t>
            </a:r>
          </a:p>
          <a:p>
            <a:pPr marL="457200" lvl="1" indent="0">
              <a:buNone/>
            </a:pPr>
            <a:r>
              <a:rPr lang="en-US" sz="1200" dirty="0"/>
              <a:t>PT. </a:t>
            </a:r>
            <a:r>
              <a:rPr lang="en-US" sz="1200" dirty="0" err="1"/>
              <a:t>Pentraco</a:t>
            </a:r>
            <a:r>
              <a:rPr lang="en-US" sz="1200" dirty="0"/>
              <a:t> </a:t>
            </a:r>
            <a:r>
              <a:rPr lang="en-US" sz="1200" dirty="0" err="1"/>
              <a:t>Karya</a:t>
            </a:r>
            <a:r>
              <a:rPr lang="en-US" sz="1200" dirty="0"/>
              <a:t> </a:t>
            </a:r>
            <a:r>
              <a:rPr lang="en-US" sz="1200" dirty="0" err="1"/>
              <a:t>Adiprestasi</a:t>
            </a:r>
            <a:r>
              <a:rPr lang="en-US" sz="1200" dirty="0"/>
              <a:t>, Jakarta Barat, Indonesia</a:t>
            </a:r>
          </a:p>
          <a:p>
            <a:pPr marL="457200" lvl="1" indent="0">
              <a:buNone/>
            </a:pPr>
            <a:r>
              <a:rPr lang="en-US" sz="1200" dirty="0"/>
              <a:t>	http://www.pentraco.com/</a:t>
            </a:r>
          </a:p>
          <a:p>
            <a:pPr marL="457200" lvl="1" indent="0">
              <a:buNone/>
            </a:pPr>
            <a:r>
              <a:rPr lang="en-US" sz="1200" dirty="0"/>
              <a:t>Quality2Process B.V., Hengelo, The Netherlands</a:t>
            </a:r>
          </a:p>
          <a:p>
            <a:pPr marL="457200" lvl="1" indent="0">
              <a:buNone/>
            </a:pPr>
            <a:r>
              <a:rPr lang="en-US" sz="1200" dirty="0"/>
              <a:t>	http://www.quality2process.com</a:t>
            </a:r>
          </a:p>
          <a:p>
            <a:pPr marL="457200" lvl="1" indent="0">
              <a:buNone/>
            </a:pPr>
            <a:r>
              <a:rPr lang="en-US" sz="1200" dirty="0"/>
              <a:t>Splice Detector Technologies, Syracuse, New York, United States</a:t>
            </a:r>
          </a:p>
          <a:p>
            <a:pPr marL="457200" lvl="1" indent="0">
              <a:buNone/>
            </a:pPr>
            <a:r>
              <a:rPr lang="en-US" sz="1200" dirty="0"/>
              <a:t>	http://www.splicedetector.net / www.hole-detection.com / www.webinspection.us / 	www.splicedetector.com</a:t>
            </a:r>
          </a:p>
          <a:p>
            <a:pPr marL="457200" lvl="1" indent="0">
              <a:buNone/>
            </a:pPr>
            <a:r>
              <a:rPr lang="en-US" sz="1200" dirty="0"/>
              <a:t>Suzhou Machine Vision Co., Ltd., Suzhou, Jiangsu, China</a:t>
            </a:r>
          </a:p>
          <a:p>
            <a:pPr marL="457200" lvl="1" indent="0">
              <a:buNone/>
            </a:pPr>
            <a:r>
              <a:rPr lang="en-US" sz="1200" dirty="0"/>
              <a:t>	http://rkb.chinapaper.net</a:t>
            </a:r>
          </a:p>
          <a:p>
            <a:pPr marL="457200" lvl="1" indent="0">
              <a:buNone/>
            </a:pPr>
            <a:r>
              <a:rPr lang="en-US" sz="1200" dirty="0"/>
              <a:t>Swallow Machinery Co., Ltd., </a:t>
            </a:r>
            <a:r>
              <a:rPr lang="en-US" sz="1200" dirty="0" err="1"/>
              <a:t>Meltham</a:t>
            </a:r>
            <a:r>
              <a:rPr lang="en-US" sz="1200" dirty="0"/>
              <a:t>, Holmfirth, United Kingdom</a:t>
            </a:r>
          </a:p>
          <a:p>
            <a:pPr marL="457200" lvl="1" indent="0">
              <a:buNone/>
            </a:pPr>
            <a:r>
              <a:rPr lang="en-US" sz="1200" dirty="0"/>
              <a:t>	http://www.swallowmachinery.com</a:t>
            </a:r>
          </a:p>
        </p:txBody>
      </p:sp>
      <p:pic>
        <p:nvPicPr>
          <p:cNvPr id="7" name="Picture 4"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lstStyle/>
          <a:p>
            <a:r>
              <a:rPr lang="en-US" sz="4000" dirty="0" smtClean="0">
                <a:latin typeface="+mn-lt"/>
              </a:rPr>
              <a:t>Overview of Benefits</a:t>
            </a:r>
            <a:endParaRPr lang="en-US" sz="4000" dirty="0">
              <a:latin typeface="+mn-lt"/>
            </a:endParaRPr>
          </a:p>
        </p:txBody>
      </p:sp>
      <p:sp>
        <p:nvSpPr>
          <p:cNvPr id="5124" name="Text Box 4"/>
          <p:cNvSpPr txBox="1">
            <a:spLocks noChangeArrowheads="1"/>
          </p:cNvSpPr>
          <p:nvPr/>
        </p:nvSpPr>
        <p:spPr bwMode="auto">
          <a:xfrm>
            <a:off x="838200" y="2209800"/>
            <a:ext cx="74676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dirty="0" smtClean="0">
                <a:latin typeface="Verdana" panose="020B0604030504040204" pitchFamily="34" charset="0"/>
              </a:rPr>
              <a:t>The </a:t>
            </a:r>
            <a:r>
              <a:rPr lang="en-US" sz="1800" dirty="0">
                <a:latin typeface="Verdana" panose="020B0604030504040204" pitchFamily="34" charset="0"/>
              </a:rPr>
              <a:t>Model 3600 OPTOMIZER® FCS Sheeter Inspection™ Technology </a:t>
            </a:r>
            <a:r>
              <a:rPr lang="en-US" sz="1800" dirty="0" smtClean="0">
                <a:latin typeface="Verdana" panose="020B0604030504040204" pitchFamily="34" charset="0"/>
              </a:rPr>
              <a:t>is designed to monitor webs of material in sheeting processes.  The </a:t>
            </a:r>
            <a:r>
              <a:rPr lang="en-US" sz="1800" dirty="0">
                <a:latin typeface="Verdana" panose="020B0604030504040204" pitchFamily="34" charset="0"/>
              </a:rPr>
              <a:t>Model 3600 OPTOMIZER® </a:t>
            </a:r>
            <a:r>
              <a:rPr lang="en-US" sz="1800" dirty="0" smtClean="0">
                <a:latin typeface="Verdana" panose="020B0604030504040204" pitchFamily="34" charset="0"/>
              </a:rPr>
              <a:t>spans the entire web width and can be setup for either hole/spot type defect detection, coating streak detection or all types of defects.  Upon detection of a defect, the signal is transferred to the sheeter process reject control system to operate the diversion gate to allow either the whole section to be rejected or specific cut size sheets only with defects to be rejected prior to stacking. It solves product quality issues at point of cut prior to packaging or subsequent conversion processes.  The </a:t>
            </a:r>
            <a:r>
              <a:rPr lang="en-US" sz="1800" dirty="0">
                <a:latin typeface="Verdana" panose="020B0604030504040204" pitchFamily="34" charset="0"/>
              </a:rPr>
              <a:t>Model 3600 OPTOMIZER® </a:t>
            </a:r>
            <a:r>
              <a:rPr lang="en-US" sz="1800" dirty="0" smtClean="0">
                <a:latin typeface="Verdana" panose="020B0604030504040204" pitchFamily="34" charset="0"/>
              </a:rPr>
              <a:t>is intended for implementation on any sheeter/cutter.</a:t>
            </a:r>
            <a:endParaRPr lang="en-US" sz="1800" dirty="0">
              <a:latin typeface="Verdana" panose="020B0604030504040204" pitchFamily="34" charset="0"/>
            </a:endParaRPr>
          </a:p>
        </p:txBody>
      </p:sp>
      <p:pic>
        <p:nvPicPr>
          <p:cNvPr id="5" name="Picture 7" descr="the vi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p:spPr>
        <p:txBody>
          <a:bodyPr/>
          <a:lstStyle/>
          <a:p>
            <a:r>
              <a:rPr lang="en-US" sz="4000" dirty="0">
                <a:latin typeface="+mn-lt"/>
              </a:rPr>
              <a:t>Features and Benefits</a:t>
            </a:r>
          </a:p>
        </p:txBody>
      </p:sp>
      <p:sp>
        <p:nvSpPr>
          <p:cNvPr id="10243" name="Rectangle 3"/>
          <p:cNvSpPr>
            <a:spLocks noGrp="1" noChangeArrowheads="1"/>
          </p:cNvSpPr>
          <p:nvPr>
            <p:ph type="body" idx="1"/>
          </p:nvPr>
        </p:nvSpPr>
        <p:spPr>
          <a:xfrm>
            <a:off x="685800" y="1981200"/>
            <a:ext cx="7772400" cy="838200"/>
          </a:xfrm>
          <a:noFill/>
          <a:ln/>
        </p:spPr>
        <p:txBody>
          <a:bodyPr/>
          <a:lstStyle/>
          <a:p>
            <a:pPr marL="0" indent="0">
              <a:buNone/>
            </a:pPr>
            <a:r>
              <a:rPr lang="en-US" sz="2000" b="0" dirty="0">
                <a:latin typeface="Verdana" panose="020B0604030504040204" pitchFamily="34" charset="0"/>
              </a:rPr>
              <a:t>Every unit is handcrafted to specific standards which facilitates inter-changeability and performance.</a:t>
            </a:r>
          </a:p>
        </p:txBody>
      </p:sp>
      <p:pic>
        <p:nvPicPr>
          <p:cNvPr id="10252" name="Picture 12" descr="3020_4 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2819400"/>
            <a:ext cx="2439988" cy="1830388"/>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53" name="Picture 13" descr="3020_7 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2819400"/>
            <a:ext cx="2439988" cy="1830388"/>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54" name="Picture 14" descr="3020_4 Lamp Ass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2819400"/>
            <a:ext cx="2439988" cy="1830388"/>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55" name="Picture 15" descr="0403007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000" y="4724400"/>
            <a:ext cx="2439988" cy="1830388"/>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56" name="Picture 16" descr="IMG_308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2800" y="4724400"/>
            <a:ext cx="2439988" cy="1830388"/>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 name="Picture 7" descr="the visi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49288" y="609600"/>
            <a:ext cx="7772400" cy="1143000"/>
          </a:xfrm>
          <a:noFill/>
          <a:ln/>
        </p:spPr>
        <p:txBody>
          <a:bodyPr/>
          <a:lstStyle/>
          <a:p>
            <a:r>
              <a:rPr lang="en-US" sz="4000" dirty="0">
                <a:latin typeface="+mn-lt"/>
              </a:rPr>
              <a:t>Features and Benefits</a:t>
            </a:r>
          </a:p>
        </p:txBody>
      </p:sp>
      <p:sp>
        <p:nvSpPr>
          <p:cNvPr id="6147" name="Rectangle 3"/>
          <p:cNvSpPr>
            <a:spLocks noGrp="1" noChangeArrowheads="1"/>
          </p:cNvSpPr>
          <p:nvPr>
            <p:ph type="body" sz="half" idx="1"/>
          </p:nvPr>
        </p:nvSpPr>
        <p:spPr>
          <a:xfrm>
            <a:off x="649288" y="1905000"/>
            <a:ext cx="7772400" cy="1143000"/>
          </a:xfrm>
          <a:noFill/>
          <a:ln/>
        </p:spPr>
        <p:txBody>
          <a:bodyPr/>
          <a:lstStyle/>
          <a:p>
            <a:pPr marL="0" indent="0">
              <a:lnSpc>
                <a:spcPct val="90000"/>
              </a:lnSpc>
              <a:buNone/>
            </a:pPr>
            <a:r>
              <a:rPr lang="en-US" sz="1800" b="0" dirty="0">
                <a:latin typeface="Verdana" panose="020B0604030504040204" pitchFamily="34" charset="0"/>
              </a:rPr>
              <a:t>The Model 3600 </a:t>
            </a:r>
            <a:r>
              <a:rPr lang="en-US" sz="1800" b="0" dirty="0" smtClean="0">
                <a:latin typeface="Verdana" panose="020B0604030504040204" pitchFamily="34" charset="0"/>
              </a:rPr>
              <a:t>FCS </a:t>
            </a:r>
            <a:r>
              <a:rPr lang="en-US" sz="1800" b="0" dirty="0">
                <a:latin typeface="Verdana" panose="020B0604030504040204" pitchFamily="34" charset="0"/>
              </a:rPr>
              <a:t>Sheeter Inspection™ </a:t>
            </a:r>
            <a:r>
              <a:rPr lang="en-US" sz="1800" b="0" dirty="0" smtClean="0">
                <a:latin typeface="Verdana" panose="020B0604030504040204" pitchFamily="34" charset="0"/>
              </a:rPr>
              <a:t>is </a:t>
            </a:r>
            <a:r>
              <a:rPr lang="en-US" sz="1800" b="0" dirty="0">
                <a:latin typeface="Verdana" panose="020B0604030504040204" pitchFamily="34" charset="0"/>
              </a:rPr>
              <a:t>patented technology and implemented the most efficient filtering techniques for successful detection of all defects including coating streaks as small as 0.001” wide at any process speed.</a:t>
            </a:r>
          </a:p>
        </p:txBody>
      </p:sp>
      <p:pic>
        <p:nvPicPr>
          <p:cNvPr id="6158" name="Picture 14" descr="m3020_pat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200400"/>
            <a:ext cx="2209800" cy="325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59" name="Picture 15" descr="m3020_block_diagram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200400"/>
            <a:ext cx="3181350" cy="2741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160" name="Picture 16" descr="m3020inse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200400"/>
            <a:ext cx="1563688" cy="1835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8" name="Picture 7" descr="the vis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60960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4000" dirty="0">
                <a:latin typeface="+mn-lt"/>
              </a:rPr>
              <a:t>Features and Benefits</a:t>
            </a:r>
          </a:p>
        </p:txBody>
      </p:sp>
      <p:sp>
        <p:nvSpPr>
          <p:cNvPr id="51203" name="Rectangle 3"/>
          <p:cNvSpPr>
            <a:spLocks noGrp="1" noChangeArrowheads="1"/>
          </p:cNvSpPr>
          <p:nvPr>
            <p:ph type="body" idx="1"/>
          </p:nvPr>
        </p:nvSpPr>
        <p:spPr>
          <a:xfrm>
            <a:off x="685800" y="1981200"/>
            <a:ext cx="7772400" cy="685800"/>
          </a:xfrm>
        </p:spPr>
        <p:txBody>
          <a:bodyPr/>
          <a:lstStyle/>
          <a:p>
            <a:pPr marL="0" indent="0">
              <a:buNone/>
            </a:pPr>
            <a:r>
              <a:rPr lang="en-US" sz="1800" b="0" dirty="0">
                <a:latin typeface="Verdana" panose="020B0604030504040204" pitchFamily="34" charset="0"/>
              </a:rPr>
              <a:t>Monitors any coated web material where coating streak or scratch defects are required to be detected and/or corrected.</a:t>
            </a:r>
          </a:p>
        </p:txBody>
      </p:sp>
      <p:pic>
        <p:nvPicPr>
          <p:cNvPr id="51214" name="Picture 14" descr="coating_streak_mwv_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971800"/>
            <a:ext cx="4524375" cy="2741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15" name="Picture 15" descr="coating_streak_mwv_0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3733800"/>
            <a:ext cx="3994150" cy="2740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4" descr="the vi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sz="4000" dirty="0">
                <a:latin typeface="+mn-lt"/>
              </a:rPr>
              <a:t>Features and Benefits</a:t>
            </a:r>
          </a:p>
        </p:txBody>
      </p:sp>
      <p:sp>
        <p:nvSpPr>
          <p:cNvPr id="73731" name="Rectangle 3"/>
          <p:cNvSpPr>
            <a:spLocks noGrp="1" noChangeArrowheads="1"/>
          </p:cNvSpPr>
          <p:nvPr>
            <p:ph type="body" idx="1"/>
          </p:nvPr>
        </p:nvSpPr>
        <p:spPr>
          <a:xfrm>
            <a:off x="685800" y="1981200"/>
            <a:ext cx="7772400" cy="1219200"/>
          </a:xfrm>
        </p:spPr>
        <p:txBody>
          <a:bodyPr/>
          <a:lstStyle/>
          <a:p>
            <a:pPr marL="0" indent="0">
              <a:buNone/>
            </a:pPr>
            <a:r>
              <a:rPr lang="en-US" sz="1800" b="0" dirty="0">
                <a:latin typeface="Verdana" panose="020B0604030504040204" pitchFamily="34" charset="0"/>
              </a:rPr>
              <a:t>Monitors any coated or non-coated web material where holes, oil, dirt, scale, fish eyes, gels, bubbles, ink, or other autonomous defects are required to be detected, classified, logged or culled out.</a:t>
            </a:r>
          </a:p>
        </p:txBody>
      </p:sp>
      <p:pic>
        <p:nvPicPr>
          <p:cNvPr id="73734" name="Picture 6" descr="hole_defect_3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3810000"/>
            <a:ext cx="3181350" cy="2746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3735" name="Picture 7" descr="spot_defect_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3200400"/>
            <a:ext cx="4652963" cy="2740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4" descr="the vis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914400"/>
            <a:ext cx="1882775" cy="455613"/>
          </a:xfrm>
          <a:prstGeom prst="snip2DiagRect">
            <a:avLst/>
          </a:prstGeom>
          <a:solidFill>
            <a:srgbClr val="FFFFFF">
              <a:shade val="85000"/>
            </a:srgbClr>
          </a:solidFill>
          <a:ln w="88900" cap="sq">
            <a:no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convex"/>
            <a:contourClr>
              <a:srgbClr val="FFFFFF"/>
            </a:contourClr>
          </a:sp3d>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837</TotalTime>
  <Words>1230</Words>
  <Application>Microsoft Office PowerPoint</Application>
  <PresentationFormat>On-screen Show (4:3)</PresentationFormat>
  <Paragraphs>151</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Default Design</vt:lpstr>
      <vt:lpstr>System Overview</vt:lpstr>
      <vt:lpstr>Mission Statement</vt:lpstr>
      <vt:lpstr>Model 3600 OPTOMIZER® FCS Sheeter Inspection™ Technology</vt:lpstr>
      <vt:lpstr>Technology</vt:lpstr>
      <vt:lpstr>Overview of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Features and Benefits</vt:lpstr>
      <vt:lpstr>Applications</vt:lpstr>
      <vt:lpstr>Detection Results</vt:lpstr>
      <vt:lpstr>Detection Results</vt:lpstr>
      <vt:lpstr>Detection Results</vt:lpstr>
      <vt:lpstr>Detection Results</vt:lpstr>
      <vt:lpstr>Detection Results</vt:lpstr>
      <vt:lpstr>Detection Results</vt:lpstr>
      <vt:lpstr>Detection Results</vt:lpstr>
      <vt:lpstr>Detection Results</vt:lpstr>
      <vt:lpstr>Detection Results</vt:lpstr>
      <vt:lpstr>Detection Results</vt:lpstr>
      <vt:lpstr>Detection Results</vt:lpstr>
      <vt:lpstr>Detection Results</vt:lpstr>
      <vt:lpstr>Detection Results</vt:lpstr>
      <vt:lpstr>Detection Results</vt:lpstr>
      <vt:lpstr>Detection Results</vt:lpstr>
      <vt:lpstr>Detection Results</vt:lpstr>
      <vt:lpstr>Detection Results</vt:lpstr>
      <vt:lpstr>Detection Results</vt:lpstr>
      <vt:lpstr>Detection Results</vt:lpstr>
      <vt:lpstr>Detection Results</vt:lpstr>
      <vt:lpstr>Detection Results</vt:lpstr>
      <vt:lpstr>Typical Installation</vt:lpstr>
      <vt:lpstr>Typical Installation</vt:lpstr>
      <vt:lpstr>Installation at Major Paper Maker</vt:lpstr>
      <vt:lpstr>References</vt:lpstr>
      <vt:lpstr>Related Websites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Overview</dc:title>
  <dc:creator/>
  <cp:lastModifiedBy>Bruce T. Dobbie</cp:lastModifiedBy>
  <cp:revision>17</cp:revision>
  <dcterms:created xsi:type="dcterms:W3CDTF">1601-01-01T00:00:00Z</dcterms:created>
  <dcterms:modified xsi:type="dcterms:W3CDTF">2016-12-04T16:59:00Z</dcterms:modified>
</cp:coreProperties>
</file>