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31"/>
  </p:notesMasterIdLst>
  <p:sldIdLst>
    <p:sldId id="256" r:id="rId2"/>
    <p:sldId id="259" r:id="rId3"/>
    <p:sldId id="260" r:id="rId4"/>
    <p:sldId id="261" r:id="rId5"/>
    <p:sldId id="257" r:id="rId6"/>
    <p:sldId id="262" r:id="rId7"/>
    <p:sldId id="258" r:id="rId8"/>
    <p:sldId id="290" r:id="rId9"/>
    <p:sldId id="295" r:id="rId10"/>
    <p:sldId id="294" r:id="rId11"/>
    <p:sldId id="293" r:id="rId12"/>
    <p:sldId id="300" r:id="rId13"/>
    <p:sldId id="299" r:id="rId14"/>
    <p:sldId id="298" r:id="rId15"/>
    <p:sldId id="297" r:id="rId16"/>
    <p:sldId id="296" r:id="rId17"/>
    <p:sldId id="292" r:id="rId18"/>
    <p:sldId id="301" r:id="rId19"/>
    <p:sldId id="303" r:id="rId20"/>
    <p:sldId id="291" r:id="rId21"/>
    <p:sldId id="282" r:id="rId22"/>
    <p:sldId id="281" r:id="rId23"/>
    <p:sldId id="264" r:id="rId24"/>
    <p:sldId id="288" r:id="rId25"/>
    <p:sldId id="287" r:id="rId26"/>
    <p:sldId id="265" r:id="rId27"/>
    <p:sldId id="276" r:id="rId28"/>
    <p:sldId id="278" r:id="rId29"/>
    <p:sldId id="266" r:id="rId30"/>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defRPr kumimoji="0" sz="1200"/>
            </a:lvl1pPr>
          </a:lstStyle>
          <a:p>
            <a:endParaRPr lang="en-US" dirty="0"/>
          </a:p>
        </p:txBody>
      </p:sp>
      <p:sp>
        <p:nvSpPr>
          <p:cNvPr id="2051"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a:defRPr kumimoji="0" sz="1200"/>
            </a:lvl1pPr>
          </a:lstStyle>
          <a:p>
            <a:endParaRPr lang="en-US" dirty="0"/>
          </a:p>
        </p:txBody>
      </p:sp>
      <p:sp>
        <p:nvSpPr>
          <p:cNvPr id="20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b" anchorCtr="0" compatLnSpc="1">
            <a:prstTxWarp prst="textNoShape">
              <a:avLst/>
            </a:prstTxWarp>
          </a:bodyPr>
          <a:lstStyle>
            <a:lvl1pPr>
              <a:defRPr kumimoji="0" sz="1200"/>
            </a:lvl1pPr>
          </a:lstStyle>
          <a:p>
            <a:endParaRPr lang="en-US" dirty="0"/>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vl1pPr>
          </a:lstStyle>
          <a:p>
            <a:fld id="{EFE9D71F-7145-4341-B0E8-7D3C1319FCF8}" type="slidenum">
              <a:rPr lang="en-US"/>
              <a:pPr/>
              <a:t>‹#›</a:t>
            </a:fld>
            <a:endParaRPr lang="en-US" dirty="0"/>
          </a:p>
        </p:txBody>
      </p:sp>
    </p:spTree>
    <p:extLst>
      <p:ext uri="{BB962C8B-B14F-4D97-AF65-F5344CB8AC3E}">
        <p14:creationId xmlns:p14="http://schemas.microsoft.com/office/powerpoint/2010/main" val="990753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D00FB-B6C4-492D-B2E3-642BBD0D7D21}" type="slidenum">
              <a:rPr lang="en-US"/>
              <a:pPr/>
              <a:t>1</a:t>
            </a:fld>
            <a:endParaRPr lang="en-US" dirty="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A0B25F-83B4-4580-9EAE-3F5682DB2D96}" type="slidenum">
              <a:rPr lang="en-US"/>
              <a:pPr/>
              <a:t>10</a:t>
            </a:fld>
            <a:endParaRPr lang="en-US"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3FAA7-9EED-4583-A355-9CD9EA60EE94}" type="slidenum">
              <a:rPr lang="en-US"/>
              <a:pPr/>
              <a:t>11</a:t>
            </a:fld>
            <a:endParaRPr lang="en-US"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51595-B955-4F9A-802C-4115BF67FEAC}" type="slidenum">
              <a:rPr lang="en-US"/>
              <a:pPr/>
              <a:t>12</a:t>
            </a:fld>
            <a:endParaRPr lang="en-US" dirty="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7EEF83-7E87-4AE3-85F3-D31CA8713ACA}" type="slidenum">
              <a:rPr lang="en-US"/>
              <a:pPr/>
              <a:t>13</a:t>
            </a:fld>
            <a:endParaRPr lang="en-US" dirty="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D9EAC-5BA2-448A-B7B6-E8B81548DF61}" type="slidenum">
              <a:rPr lang="en-US"/>
              <a:pPr/>
              <a:t>14</a:t>
            </a:fld>
            <a:endParaRPr lang="en-US" dirty="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1A379-4476-4281-BE9B-72F04289E0AF}" type="slidenum">
              <a:rPr lang="en-US"/>
              <a:pPr/>
              <a:t>15</a:t>
            </a:fld>
            <a:endParaRPr lang="en-US" dirty="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457E9-8A36-40F9-9858-293609B58708}" type="slidenum">
              <a:rPr lang="en-US"/>
              <a:pPr/>
              <a:t>16</a:t>
            </a:fld>
            <a:endParaRPr lang="en-US" dirty="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DC503-FBA7-4715-82BC-7F67E2A31586}" type="slidenum">
              <a:rPr lang="en-US"/>
              <a:pPr/>
              <a:t>17</a:t>
            </a:fld>
            <a:endParaRPr lang="en-US" dirty="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A9F3C-3198-4F3E-9DCC-1C091B4805A6}" type="slidenum">
              <a:rPr lang="en-US"/>
              <a:pPr/>
              <a:t>18</a:t>
            </a:fld>
            <a:endParaRPr lang="en-US" dirty="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57D19E-F3A2-494D-BC69-BAB9F3E82CBB}" type="slidenum">
              <a:rPr lang="en-US"/>
              <a:pPr/>
              <a:t>19</a:t>
            </a:fld>
            <a:endParaRPr lang="en-US" dirty="0"/>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EF0A7-3770-478F-9183-D33D0F3D1106}" type="slidenum">
              <a:rPr lang="en-US"/>
              <a:pPr/>
              <a:t>2</a:t>
            </a:fld>
            <a:endParaRPr lang="en-US" dirty="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636FB6-0BBC-4009-B54B-DE6686476159}" type="slidenum">
              <a:rPr lang="en-US"/>
              <a:pPr/>
              <a:t>20</a:t>
            </a:fld>
            <a:endParaRPr lang="en-US" dirty="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54650-EB1B-4B2B-A4EE-063FAB2F45AF}" type="slidenum">
              <a:rPr lang="en-US"/>
              <a:pPr/>
              <a:t>21</a:t>
            </a:fld>
            <a:endParaRPr lang="en-US" dirty="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23922-2454-4684-A171-FD56432D69F1}" type="slidenum">
              <a:rPr lang="en-US"/>
              <a:pPr/>
              <a:t>22</a:t>
            </a:fld>
            <a:endParaRPr lang="en-US" dirty="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9957B-21D0-460D-AAAC-BC234799C01D}" type="slidenum">
              <a:rPr lang="en-US"/>
              <a:pPr/>
              <a:t>23</a:t>
            </a:fld>
            <a:endParaRPr lang="en-US" dirty="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006C8-557B-4FC8-9A8F-397A510698B9}" type="slidenum">
              <a:rPr lang="en-US"/>
              <a:pPr/>
              <a:t>24</a:t>
            </a:fld>
            <a:endParaRPr lang="en-US"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7D1BBA-4C46-4611-A33E-AF1FA79E61E2}" type="slidenum">
              <a:rPr lang="en-US"/>
              <a:pPr/>
              <a:t>25</a:t>
            </a:fld>
            <a:endParaRPr lang="en-US"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0A041A-3812-4003-9452-F4250871D756}" type="slidenum">
              <a:rPr lang="en-US"/>
              <a:pPr/>
              <a:t>26</a:t>
            </a:fld>
            <a:endParaRPr lang="en-US" dirty="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325BE-2E75-48FC-BF21-698DBA63802F}" type="slidenum">
              <a:rPr lang="en-US"/>
              <a:pPr/>
              <a:t>27</a:t>
            </a:fld>
            <a:endParaRPr lang="en-US" dirty="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42B82E-8A98-45AA-82EF-C3E2442265DD}" type="slidenum">
              <a:rPr lang="en-US"/>
              <a:pPr/>
              <a:t>28</a:t>
            </a:fld>
            <a:endParaRPr lang="en-US" dirty="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D8EAB-D3A2-4625-878D-0E31437B2F83}" type="slidenum">
              <a:rPr lang="en-US"/>
              <a:pPr/>
              <a:t>29</a:t>
            </a:fld>
            <a:endParaRPr lang="en-US" dirty="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A49973-C5A9-4DCE-8C9E-4B39EC81C7F1}" type="slidenum">
              <a:rPr lang="en-US"/>
              <a:pPr/>
              <a:t>3</a:t>
            </a:fld>
            <a:endParaRPr lang="en-US"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9505E-5FFD-4D7C-9D08-3F02E9E78668}" type="slidenum">
              <a:rPr lang="en-US"/>
              <a:pPr/>
              <a:t>4</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E5C3B-84C1-4A5A-8FAF-EDC0907B7327}" type="slidenum">
              <a:rPr lang="en-US"/>
              <a:pPr/>
              <a:t>5</a:t>
            </a:fld>
            <a:endParaRPr lang="en-US" dirty="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FF8DE7-26C5-4955-8E9E-2F45D7828675}" type="slidenum">
              <a:rPr lang="en-US"/>
              <a:pPr/>
              <a:t>6</a:t>
            </a:fld>
            <a:endParaRPr lang="en-US" dirty="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907F9-B001-459D-A80E-C3A7357BEBBE}" type="slidenum">
              <a:rPr lang="en-US"/>
              <a:pPr/>
              <a:t>7</a:t>
            </a:fld>
            <a:endParaRPr lang="en-US" dirty="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ECAF4-C10B-4273-81E6-1ECFF77B2B4F}" type="slidenum">
              <a:rPr lang="en-US"/>
              <a:pPr/>
              <a:t>8</a:t>
            </a:fld>
            <a:endParaRPr lang="en-US" dirty="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22B033-0F37-4018-8346-B24722720503}" type="slidenum">
              <a:rPr lang="en-US"/>
              <a:pPr/>
              <a:t>9</a:t>
            </a:fld>
            <a:endParaRPr lang="en-US" dirty="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endParaRPr lang="en-US" dirty="0"/>
          </a:p>
        </p:txBody>
      </p:sp>
      <p:sp>
        <p:nvSpPr>
          <p:cNvPr id="23" name="Slide Number Placeholder 22"/>
          <p:cNvSpPr>
            <a:spLocks noGrp="1"/>
          </p:cNvSpPr>
          <p:nvPr>
            <p:ph type="sldNum" sz="quarter" idx="11"/>
          </p:nvPr>
        </p:nvSpPr>
        <p:spPr/>
        <p:txBody>
          <a:bodyPr/>
          <a:lstStyle/>
          <a:p>
            <a:endParaRPr lang="en-US" dirty="0"/>
          </a:p>
        </p:txBody>
      </p:sp>
      <p:sp>
        <p:nvSpPr>
          <p:cNvPr id="24" name="Footer Placeholder 23"/>
          <p:cNvSpPr>
            <a:spLocks noGrp="1"/>
          </p:cNvSpPr>
          <p:nvPr>
            <p:ph type="ftr" sz="quarter" idx="12"/>
          </p:nvPr>
        </p:nvSpPr>
        <p:spPr/>
        <p:txBody>
          <a:bodyPr/>
          <a:lstStyle/>
          <a:p>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1722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1722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172200"/>
            <a:ext cx="1905000" cy="457200"/>
          </a:xfrm>
        </p:spPr>
        <p:txBody>
          <a:bodyPr/>
          <a:lstStyle>
            <a:lvl1pPr>
              <a:defRPr/>
            </a:lvl1pPr>
          </a:lstStyle>
          <a:p>
            <a:endParaRPr lang="en-US" dirty="0"/>
          </a:p>
        </p:txBody>
      </p:sp>
    </p:spTree>
    <p:extLst>
      <p:ext uri="{BB962C8B-B14F-4D97-AF65-F5344CB8AC3E}">
        <p14:creationId xmlns:p14="http://schemas.microsoft.com/office/powerpoint/2010/main" val="306857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endParaRPr lang="en-US" dirty="0"/>
          </a:p>
        </p:txBody>
      </p:sp>
      <p:sp>
        <p:nvSpPr>
          <p:cNvPr id="19" name="Slide Number Placeholder 18"/>
          <p:cNvSpPr>
            <a:spLocks noGrp="1"/>
          </p:cNvSpPr>
          <p:nvPr>
            <p:ph type="sldNum" sz="quarter" idx="15"/>
          </p:nvPr>
        </p:nvSpPr>
        <p:spPr/>
        <p:txBody>
          <a:bodyPr/>
          <a:lstStyle/>
          <a:p>
            <a:endParaRPr lang="en-US" dirty="0"/>
          </a:p>
        </p:txBody>
      </p:sp>
      <p:sp>
        <p:nvSpPr>
          <p:cNvPr id="21" name="Footer Placeholder 20"/>
          <p:cNvSpPr>
            <a:spLocks noGrp="1"/>
          </p:cNvSpPr>
          <p:nvPr>
            <p:ph type="ftr" sz="quarter" idx="16"/>
          </p:nvPr>
        </p:nvSpPr>
        <p:spPr/>
        <p:txBody>
          <a:bodyPr/>
          <a:lstStyle/>
          <a:p>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endParaRPr lang="en-US" dirty="0"/>
          </a:p>
        </p:txBody>
      </p:sp>
      <p:sp>
        <p:nvSpPr>
          <p:cNvPr id="20" name="Slide Number Placeholder 19"/>
          <p:cNvSpPr>
            <a:spLocks noGrp="1"/>
          </p:cNvSpPr>
          <p:nvPr>
            <p:ph type="sldNum" sz="quarter" idx="11"/>
          </p:nvPr>
        </p:nvSpPr>
        <p:spPr/>
        <p:txBody>
          <a:bodyPr/>
          <a:lstStyle/>
          <a:p>
            <a:endParaRPr lang="en-US" dirty="0"/>
          </a:p>
        </p:txBody>
      </p:sp>
      <p:sp>
        <p:nvSpPr>
          <p:cNvPr id="21" name="Footer Placeholder 20"/>
          <p:cNvSpPr>
            <a:spLocks noGrp="1"/>
          </p:cNvSpPr>
          <p:nvPr>
            <p:ph type="ftr" sz="quarter" idx="12"/>
          </p:nvPr>
        </p:nvSpPr>
        <p:spPr/>
        <p:txBody>
          <a:bodyPr/>
          <a:lstStyle/>
          <a:p>
            <a:endParaRPr lang="en-US" dirty="0"/>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endParaRPr lang="en-US" dirty="0"/>
          </a:p>
        </p:txBody>
      </p:sp>
      <p:sp>
        <p:nvSpPr>
          <p:cNvPr id="25" name="Slide Number Placeholder 24"/>
          <p:cNvSpPr>
            <a:spLocks noGrp="1"/>
          </p:cNvSpPr>
          <p:nvPr>
            <p:ph type="sldNum" sz="quarter" idx="16"/>
          </p:nvPr>
        </p:nvSpPr>
        <p:spPr/>
        <p:txBody>
          <a:bodyPr/>
          <a:lstStyle/>
          <a:p>
            <a:endParaRPr lang="en-US" dirty="0"/>
          </a:p>
        </p:txBody>
      </p:sp>
      <p:sp>
        <p:nvSpPr>
          <p:cNvPr id="26" name="Footer Placeholder 25"/>
          <p:cNvSpPr>
            <a:spLocks noGrp="1"/>
          </p:cNvSpPr>
          <p:nvPr>
            <p:ph type="ftr" sz="quarter" idx="17"/>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endParaRPr lang="en-US" dirty="0"/>
          </a:p>
        </p:txBody>
      </p:sp>
      <p:sp>
        <p:nvSpPr>
          <p:cNvPr id="24" name="Slide Number Placeholder 23"/>
          <p:cNvSpPr>
            <a:spLocks noGrp="1"/>
          </p:cNvSpPr>
          <p:nvPr>
            <p:ph type="sldNum" sz="quarter" idx="17"/>
          </p:nvPr>
        </p:nvSpPr>
        <p:spPr/>
        <p:txBody>
          <a:bodyPr/>
          <a:lstStyle/>
          <a:p>
            <a:endParaRPr lang="en-US" dirty="0"/>
          </a:p>
        </p:txBody>
      </p:sp>
      <p:sp>
        <p:nvSpPr>
          <p:cNvPr id="29" name="Footer Placeholder 28"/>
          <p:cNvSpPr>
            <a:spLocks noGrp="1"/>
          </p:cNvSpPr>
          <p:nvPr>
            <p:ph type="ftr" sz="quarter" idx="18"/>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10"/>
          <p:cNvSpPr>
            <a:spLocks noGrp="1"/>
          </p:cNvSpPr>
          <p:nvPr>
            <p:ph type="dt" sz="half" idx="10"/>
          </p:nvPr>
        </p:nvSpPr>
        <p:spPr/>
        <p:txBody>
          <a:bodyPr/>
          <a:lstStyle/>
          <a:p>
            <a:endParaRPr lang="en-US" dirty="0"/>
          </a:p>
        </p:txBody>
      </p:sp>
      <p:sp>
        <p:nvSpPr>
          <p:cNvPr id="14" name="Slide Number Placeholder 13"/>
          <p:cNvSpPr>
            <a:spLocks noGrp="1"/>
          </p:cNvSpPr>
          <p:nvPr>
            <p:ph type="sldNum" sz="quarter" idx="11"/>
          </p:nvPr>
        </p:nvSpPr>
        <p:spPr/>
        <p:txBody>
          <a:bodyPr/>
          <a:lstStyle/>
          <a:p>
            <a:endParaRPr lang="en-US" dirty="0"/>
          </a:p>
        </p:txBody>
      </p:sp>
      <p:sp>
        <p:nvSpPr>
          <p:cNvPr id="18" name="Footer Placeholder 17"/>
          <p:cNvSpPr>
            <a:spLocks noGrp="1"/>
          </p:cNvSpPr>
          <p:nvPr>
            <p:ph type="ftr" sz="quarter" idx="12"/>
          </p:nvPr>
        </p:nvSpPr>
        <p:spPr/>
        <p:txBody>
          <a:bodyPr/>
          <a:lstStyle/>
          <a:p>
            <a:endParaRPr lang="en-US" dirty="0"/>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endParaRPr lang="en-US" dirty="0"/>
          </a:p>
        </p:txBody>
      </p:sp>
      <p:sp>
        <p:nvSpPr>
          <p:cNvPr id="12" name="Slide Number Placeholder 11"/>
          <p:cNvSpPr>
            <a:spLocks noGrp="1"/>
          </p:cNvSpPr>
          <p:nvPr>
            <p:ph type="sldNum" sz="quarter" idx="11"/>
          </p:nvPr>
        </p:nvSpPr>
        <p:spPr/>
        <p:txBody>
          <a:bodyPr/>
          <a:lstStyle/>
          <a:p>
            <a:endParaRPr lang="en-US" dirty="0"/>
          </a:p>
        </p:txBody>
      </p:sp>
      <p:sp>
        <p:nvSpPr>
          <p:cNvPr id="13" name="Footer Placeholder 12"/>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endParaRPr lang="en-US" dirty="0"/>
          </a:p>
        </p:txBody>
      </p:sp>
      <p:sp>
        <p:nvSpPr>
          <p:cNvPr id="18" name="Slide Number Placeholder 17"/>
          <p:cNvSpPr>
            <a:spLocks noGrp="1"/>
          </p:cNvSpPr>
          <p:nvPr>
            <p:ph type="sldNum" sz="quarter" idx="16"/>
          </p:nvPr>
        </p:nvSpPr>
        <p:spPr/>
        <p:txBody>
          <a:bodyPr/>
          <a:lstStyle/>
          <a:p>
            <a:endParaRPr lang="en-US" dirty="0"/>
          </a:p>
        </p:txBody>
      </p:sp>
      <p:sp>
        <p:nvSpPr>
          <p:cNvPr id="20" name="Footer Placeholder 19"/>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endParaRPr lang="en-US" dirty="0"/>
          </a:p>
        </p:txBody>
      </p:sp>
      <p:sp>
        <p:nvSpPr>
          <p:cNvPr id="20" name="Slide Number Placeholder 19"/>
          <p:cNvSpPr>
            <a:spLocks noGrp="1"/>
          </p:cNvSpPr>
          <p:nvPr>
            <p:ph type="sldNum" sz="quarter" idx="15"/>
          </p:nvPr>
        </p:nvSpPr>
        <p:spPr/>
        <p:txBody>
          <a:bodyPr/>
          <a:lstStyle/>
          <a:p>
            <a:endParaRPr lang="en-US" dirty="0"/>
          </a:p>
        </p:txBody>
      </p:sp>
      <p:sp>
        <p:nvSpPr>
          <p:cNvPr id="21" name="Footer Placeholder 20"/>
          <p:cNvSpPr>
            <a:spLocks noGrp="1"/>
          </p:cNvSpPr>
          <p:nvPr>
            <p:ph type="ftr" sz="quarter" idx="16"/>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endParaRPr lang="en-US" dirty="0"/>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dirty="0"/>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jpe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jpe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jpe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splicedetector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1485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391758" y="4800600"/>
            <a:ext cx="8382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itchFamily="2" charset="2"/>
              <a:buNone/>
              <a:defRPr kumimoji="1" sz="3200" b="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lgn="l">
              <a:lnSpc>
                <a:spcPct val="150000"/>
              </a:lnSpc>
              <a:spcBef>
                <a:spcPts val="0"/>
              </a:spcBef>
            </a:pPr>
            <a:r>
              <a:rPr lang="en-US" sz="2800" b="1" kern="0" dirty="0">
                <a:latin typeface="Georgia" pitchFamily="18" charset="0"/>
              </a:rPr>
              <a:t>Model 1280 Guardian® Multicolor Edge Marking™ </a:t>
            </a:r>
            <a:r>
              <a:rPr lang="en-US" sz="2800" b="1" kern="0" dirty="0" smtClean="0">
                <a:latin typeface="Georgia" pitchFamily="18" charset="0"/>
              </a:rPr>
              <a:t>Technology</a:t>
            </a:r>
          </a:p>
          <a:p>
            <a:pPr algn="l">
              <a:lnSpc>
                <a:spcPct val="150000"/>
              </a:lnSpc>
              <a:spcBef>
                <a:spcPts val="0"/>
              </a:spcBef>
            </a:pPr>
            <a:r>
              <a:rPr lang="en-US" sz="2800" b="1" kern="0" dirty="0" smtClean="0">
                <a:latin typeface="Georgia" pitchFamily="18" charset="0"/>
              </a:rPr>
              <a:t>Bruce </a:t>
            </a:r>
            <a:r>
              <a:rPr lang="en-US" sz="2800" b="1" kern="0" dirty="0">
                <a:latin typeface="Georgia" pitchFamily="18" charset="0"/>
              </a:rPr>
              <a:t>T. Dobbie</a:t>
            </a:r>
          </a:p>
        </p:txBody>
      </p:sp>
      <p:sp>
        <p:nvSpPr>
          <p:cNvPr id="6" name="Rectangle 2"/>
          <p:cNvSpPr>
            <a:spLocks noGrp="1" noChangeArrowheads="1"/>
          </p:cNvSpPr>
          <p:nvPr>
            <p:ph type="title"/>
          </p:nvPr>
        </p:nvSpPr>
        <p:spPr>
          <a:xfrm>
            <a:off x="76200" y="2590800"/>
            <a:ext cx="8991600" cy="990599"/>
          </a:xfrm>
          <a:noFill/>
          <a:ln/>
        </p:spPr>
        <p:txBody>
          <a:bodyPr>
            <a:normAutofit fontScale="90000"/>
          </a:bodyPr>
          <a:lstStyle/>
          <a:p>
            <a:pPr algn="ctr"/>
            <a:r>
              <a:rPr lang="en-US" dirty="0"/>
              <a:t>System Overview</a:t>
            </a:r>
          </a:p>
        </p:txBody>
      </p:sp>
      <p:sp>
        <p:nvSpPr>
          <p:cNvPr id="2" name="TextBox 1"/>
          <p:cNvSpPr txBox="1"/>
          <p:nvPr/>
        </p:nvSpPr>
        <p:spPr>
          <a:xfrm>
            <a:off x="5105400" y="6400800"/>
            <a:ext cx="3810000" cy="246221"/>
          </a:xfrm>
          <a:prstGeom prst="rect">
            <a:avLst/>
          </a:prstGeom>
          <a:noFill/>
        </p:spPr>
        <p:txBody>
          <a:bodyPr wrap="square" rtlCol="0">
            <a:spAutoFit/>
          </a:bodyPr>
          <a:lstStyle/>
          <a:p>
            <a:r>
              <a:rPr lang="en-US" sz="1000" dirty="0"/>
              <a:t>Copyright© R.K.B. OPTO-ELECTRONICS, INC.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81924" name="Text Box 4"/>
          <p:cNvSpPr txBox="1">
            <a:spLocks noChangeArrowheads="1"/>
          </p:cNvSpPr>
          <p:nvPr/>
        </p:nvSpPr>
        <p:spPr bwMode="auto">
          <a:xfrm>
            <a:off x="740485" y="1630362"/>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Georgia" pitchFamily="18" charset="0"/>
              </a:rPr>
              <a:t>Length or time based defect marking for improved unwind accuracy.</a:t>
            </a:r>
          </a:p>
        </p:txBody>
      </p:sp>
      <p:pic>
        <p:nvPicPr>
          <p:cNvPr id="81925"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6" descr="APP_Suzhou_CN_001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474743"/>
            <a:ext cx="4872038" cy="3654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79876" name="Text Box 4"/>
          <p:cNvSpPr txBox="1">
            <a:spLocks noChangeArrowheads="1"/>
          </p:cNvSpPr>
          <p:nvPr/>
        </p:nvSpPr>
        <p:spPr bwMode="auto">
          <a:xfrm>
            <a:off x="762000" y="1600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Maintenance and diagnostics display panel with alarm outputs such as ink levels, air pressure, tracking issues, and others.</a:t>
            </a:r>
          </a:p>
        </p:txBody>
      </p:sp>
      <p:pic>
        <p:nvPicPr>
          <p:cNvPr id="79877"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6" descr="GreenBayPackaging_WI_001 (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743200"/>
            <a:ext cx="4570413" cy="3197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94213" name="Text Box 5"/>
          <p:cNvSpPr txBox="1">
            <a:spLocks noChangeArrowheads="1"/>
          </p:cNvSpPr>
          <p:nvPr/>
        </p:nvSpPr>
        <p:spPr bwMode="auto">
          <a:xfrm>
            <a:off x="793376" y="15240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Reduced ink usage due to the ability to produce identification marks that require “NO” mix times.</a:t>
            </a:r>
          </a:p>
        </p:txBody>
      </p:sp>
      <p:pic>
        <p:nvPicPr>
          <p:cNvPr id="94214" name="Picture 6"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7" descr="Glatfelter_PA_001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90800"/>
            <a:ext cx="4268788"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92164" name="Text Box 4"/>
          <p:cNvSpPr txBox="1">
            <a:spLocks noChangeArrowheads="1"/>
          </p:cNvSpPr>
          <p:nvPr/>
        </p:nvSpPr>
        <p:spPr bwMode="auto">
          <a:xfrm>
            <a:off x="762000" y="1447800"/>
            <a:ext cx="754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Automatic edge tracking.</a:t>
            </a:r>
          </a:p>
        </p:txBody>
      </p:sp>
      <p:pic>
        <p:nvPicPr>
          <p:cNvPr id="92165"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8" descr="m1280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578" y="2133600"/>
            <a:ext cx="4872038" cy="3656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90116" name="Text Box 4"/>
          <p:cNvSpPr txBox="1">
            <a:spLocks noChangeArrowheads="1"/>
          </p:cNvSpPr>
          <p:nvPr/>
        </p:nvSpPr>
        <p:spPr bwMode="auto">
          <a:xfrm>
            <a:off x="838200" y="1600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Mil spec connections ensure solid electrical specifications are maintained and environmental protection is achieved</a:t>
            </a:r>
          </a:p>
        </p:txBody>
      </p:sp>
      <p:pic>
        <p:nvPicPr>
          <p:cNvPr id="90117"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9" name="Picture 6" descr="Glatfelter_PA_001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19400"/>
            <a:ext cx="4872038" cy="3654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7" descr="104_04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048000"/>
            <a:ext cx="2916238" cy="2740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88068" name="Text Box 4"/>
          <p:cNvSpPr txBox="1">
            <a:spLocks noChangeArrowheads="1"/>
          </p:cNvSpPr>
          <p:nvPr/>
        </p:nvSpPr>
        <p:spPr bwMode="auto">
          <a:xfrm>
            <a:off x="741381" y="1447800"/>
            <a:ext cx="754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Automatic sheet break retraction.</a:t>
            </a:r>
          </a:p>
        </p:txBody>
      </p:sp>
      <p:pic>
        <p:nvPicPr>
          <p:cNvPr id="88069"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6" descr="m1280 (1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209800"/>
            <a:ext cx="4872038" cy="36544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86020" name="Text Box 4"/>
          <p:cNvSpPr txBox="1">
            <a:spLocks noChangeArrowheads="1"/>
          </p:cNvSpPr>
          <p:nvPr/>
        </p:nvSpPr>
        <p:spPr bwMode="auto">
          <a:xfrm>
            <a:off x="762000" y="1447800"/>
            <a:ext cx="754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Over spray and mist evacuation system.</a:t>
            </a:r>
          </a:p>
        </p:txBody>
      </p:sp>
      <p:pic>
        <p:nvPicPr>
          <p:cNvPr id="86021"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6" descr="m1280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286000"/>
            <a:ext cx="4789488" cy="36591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77828" name="Text Box 4"/>
          <p:cNvSpPr txBox="1">
            <a:spLocks noChangeArrowheads="1"/>
          </p:cNvSpPr>
          <p:nvPr/>
        </p:nvSpPr>
        <p:spPr bwMode="auto">
          <a:xfrm>
            <a:off x="762000" y="14478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All critical components and tubing are housed in a non-corrosive aluminum housing with “no” exposed or unprotected tubing.</a:t>
            </a:r>
          </a:p>
        </p:txBody>
      </p:sp>
      <p:pic>
        <p:nvPicPr>
          <p:cNvPr id="77829"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7" descr="FinchPaper_NY_001 (35)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725" y="2514600"/>
            <a:ext cx="5594350" cy="3197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96260" name="Text Box 4"/>
          <p:cNvSpPr txBox="1">
            <a:spLocks noChangeArrowheads="1"/>
          </p:cNvSpPr>
          <p:nvPr/>
        </p:nvSpPr>
        <p:spPr bwMode="auto">
          <a:xfrm>
            <a:off x="752139" y="1390687"/>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Water soluble ink is standard, but any type of dye fluid can be utilized including UV curable inks.</a:t>
            </a:r>
          </a:p>
        </p:txBody>
      </p:sp>
      <p:pic>
        <p:nvPicPr>
          <p:cNvPr id="96261"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6" descr="m1280 (9)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374" y="2438400"/>
            <a:ext cx="4616450" cy="34321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100356" name="Text Box 4"/>
          <p:cNvSpPr txBox="1">
            <a:spLocks noChangeArrowheads="1"/>
          </p:cNvSpPr>
          <p:nvPr/>
        </p:nvSpPr>
        <p:spPr bwMode="auto">
          <a:xfrm>
            <a:off x="762000" y="1554162"/>
            <a:ext cx="754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Coding Function to facilitate accurate stop on winding/rewinding applications where defects are required to be culled out prior to subsequent processes.</a:t>
            </a:r>
          </a:p>
        </p:txBody>
      </p:sp>
      <p:pic>
        <p:nvPicPr>
          <p:cNvPr id="100357"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9" name="Picture 8" descr="Visy_Melbourne_Australia_01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70" y="2743200"/>
            <a:ext cx="3902075" cy="2925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9" descr="m1280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2562" y="3200400"/>
            <a:ext cx="3043238" cy="2282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p:spPr>
        <p:txBody>
          <a:bodyPr/>
          <a:lstStyle/>
          <a:p>
            <a:r>
              <a:rPr lang="en-US" sz="4000" b="1" dirty="0">
                <a:latin typeface="Garamond" panose="02020404030301010803" pitchFamily="18" charset="0"/>
              </a:rPr>
              <a:t>Mission Statement</a:t>
            </a:r>
          </a:p>
        </p:txBody>
      </p:sp>
      <p:pic>
        <p:nvPicPr>
          <p:cNvPr id="5" name="Picture 4"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7" name="Rectangle 3"/>
          <p:cNvSpPr>
            <a:spLocks noGrp="1" noChangeArrowheads="1"/>
          </p:cNvSpPr>
          <p:nvPr>
            <p:ph sz="quarter" idx="13"/>
          </p:nvPr>
        </p:nvSpPr>
        <p:spPr>
          <a:xfrm>
            <a:off x="685800" y="2209800"/>
            <a:ext cx="7772400" cy="2667000"/>
          </a:xfrm>
          <a:noFill/>
          <a:ln/>
        </p:spPr>
        <p:txBody>
          <a:bodyPr/>
          <a:lstStyle/>
          <a:p>
            <a:pPr algn="ctr">
              <a:lnSpc>
                <a:spcPct val="90000"/>
              </a:lnSpc>
              <a:spcBef>
                <a:spcPct val="0"/>
              </a:spcBef>
              <a:buClrTx/>
              <a:buFont typeface="Times New Roman" pitchFamily="18" charset="0"/>
              <a:buNone/>
            </a:pPr>
            <a:r>
              <a:rPr lang="en-US" sz="2000" dirty="0">
                <a:latin typeface="Georgia" pitchFamily="18" charset="0"/>
              </a:rPr>
              <a:t>Splice Detector Technologies is a designer and manufacturer of high speed splice, tearout, missing ply and web break detection equipment and related products.  We are committed to the industry and our customers that depend on us to ensure that quality is maintained at the highest possible level.  We are dedicated to increasing customer satisfaction, continuously improving our products and services, and providing opportunities for our employees to achieve their maximum potential.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pic>
        <p:nvPicPr>
          <p:cNvPr id="75788" name="Picture 12"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144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75790" name="Text Box 14"/>
          <p:cNvSpPr txBox="1">
            <a:spLocks noChangeArrowheads="1"/>
          </p:cNvSpPr>
          <p:nvPr/>
        </p:nvSpPr>
        <p:spPr bwMode="auto">
          <a:xfrm>
            <a:off x="762000" y="1706562"/>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Can be applied to almost any web based material where the indemnification of defects or out of spec processes are required.</a:t>
            </a:r>
          </a:p>
        </p:txBody>
      </p:sp>
      <p:pic>
        <p:nvPicPr>
          <p:cNvPr id="15" name="Picture 4" descr="2paperroll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907" y="3044825"/>
            <a:ext cx="15240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16" name="Picture 7" descr="04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5107" y="3044825"/>
            <a:ext cx="1919288" cy="1370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8" descr="24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907" y="4645025"/>
            <a:ext cx="1905000" cy="1373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9" descr="BindaMa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8507" y="4645025"/>
            <a:ext cx="1828800" cy="1366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10" descr="folders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5907" y="4645025"/>
            <a:ext cx="1524000" cy="1366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11" descr="kromeko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1307" y="3044825"/>
            <a:ext cx="1673225" cy="137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12" descr="papi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8507" y="4645025"/>
            <a:ext cx="13716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8260" y="3048000"/>
            <a:ext cx="1765094"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pic>
        <p:nvPicPr>
          <p:cNvPr id="57352" name="Picture 8"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57355" name="Text Box 11"/>
          <p:cNvSpPr txBox="1">
            <a:spLocks noChangeArrowheads="1"/>
          </p:cNvSpPr>
          <p:nvPr/>
        </p:nvSpPr>
        <p:spPr bwMode="auto">
          <a:xfrm>
            <a:off x="762000" y="1752282"/>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Unaffected by material basis weight changes, color or process speed.</a:t>
            </a:r>
          </a:p>
        </p:txBody>
      </p:sp>
      <p:pic>
        <p:nvPicPr>
          <p:cNvPr id="10" name="Picture 13" descr="APP_Suzhou_CN_001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668" y="2895600"/>
            <a:ext cx="3043238" cy="2282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6" descr="APP_Suzhou_CN_001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8068" y="2895600"/>
            <a:ext cx="3043238" cy="2282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7" descr="Glatfelter_PA_001 (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8468" y="2895600"/>
            <a:ext cx="1719263" cy="2292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pic>
        <p:nvPicPr>
          <p:cNvPr id="55306" name="Picture 10"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144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55307" name="Text Box 11"/>
          <p:cNvSpPr txBox="1">
            <a:spLocks noChangeArrowheads="1"/>
          </p:cNvSpPr>
          <p:nvPr/>
        </p:nvSpPr>
        <p:spPr bwMode="auto">
          <a:xfrm>
            <a:off x="840889" y="16764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accent2"/>
              </a:buClr>
              <a:buSzPct val="80000"/>
              <a:buFont typeface="Wingdings" pitchFamily="2" charset="2"/>
              <a:buNone/>
            </a:pPr>
            <a:r>
              <a:rPr lang="en-US" sz="2000" dirty="0">
                <a:latin typeface="Georgia" pitchFamily="18" charset="0"/>
              </a:rPr>
              <a:t>Unaffected by printed material</a:t>
            </a:r>
            <a:r>
              <a:rPr lang="en-US" b="1" dirty="0"/>
              <a:t>.</a:t>
            </a:r>
          </a:p>
        </p:txBody>
      </p:sp>
      <p:pic>
        <p:nvPicPr>
          <p:cNvPr id="13" name="Picture 4" descr="02272007enewspl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079" y="2502946"/>
            <a:ext cx="1187532"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4" name="Picture 5" descr="client-spl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071" y="2502946"/>
            <a:ext cx="2548098"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 name="Picture 6" descr="fami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071" y="2502946"/>
            <a:ext cx="2116386"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 name="Picture 7" descr="Image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070" y="4712746"/>
            <a:ext cx="1581570"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7" name="Picture 8" descr="j01777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4079" y="4712746"/>
            <a:ext cx="2469600"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8" name="Picture 9" descr="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4471" y="4636546"/>
            <a:ext cx="1257642"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a:ln/>
        </p:spPr>
        <p:txBody>
          <a:bodyPr/>
          <a:lstStyle/>
          <a:p>
            <a:r>
              <a:rPr lang="en-US" sz="4000" b="1" dirty="0">
                <a:latin typeface="Garamond" panose="02020404030301010803" pitchFamily="18" charset="0"/>
              </a:rPr>
              <a:t>Features and Benefits</a:t>
            </a:r>
          </a:p>
        </p:txBody>
      </p:sp>
      <p:pic>
        <p:nvPicPr>
          <p:cNvPr id="12297" name="Picture 9"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9144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12305" name="Rectangle 17"/>
          <p:cNvSpPr>
            <a:spLocks noChangeArrowheads="1"/>
          </p:cNvSpPr>
          <p:nvPr/>
        </p:nvSpPr>
        <p:spPr bwMode="auto">
          <a:xfrm>
            <a:off x="685800" y="1676400"/>
            <a:ext cx="75565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Highly visible indicator lamps and optional audio/visual alarms provide immediate alert to operational staff of critical issues. Provide user friendly outputs you can actually use too process control instrumentation.</a:t>
            </a:r>
          </a:p>
        </p:txBody>
      </p:sp>
      <p:pic>
        <p:nvPicPr>
          <p:cNvPr id="7" name="Picture 15" descr="FinchPaper_NY_001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539266"/>
            <a:ext cx="2057400" cy="2743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6" descr="kerwinpaper_appleton_wi (1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3505200"/>
            <a:ext cx="3656013" cy="2741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pic>
        <p:nvPicPr>
          <p:cNvPr id="69636" name="Picture 4"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198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6" name="Rectangle 3"/>
          <p:cNvSpPr>
            <a:spLocks noGrp="1" noChangeArrowheads="1"/>
          </p:cNvSpPr>
          <p:nvPr>
            <p:ph sz="quarter" idx="13"/>
          </p:nvPr>
        </p:nvSpPr>
        <p:spPr>
          <a:xfrm>
            <a:off x="685800" y="1676400"/>
            <a:ext cx="7772400" cy="4419600"/>
          </a:xfrm>
        </p:spPr>
        <p:txBody>
          <a:bodyPr>
            <a:noAutofit/>
          </a:bodyPr>
          <a:lstStyle/>
          <a:p>
            <a:r>
              <a:rPr lang="en-US" sz="2800" dirty="0">
                <a:latin typeface="Georgia" panose="02040502050405020303" pitchFamily="18" charset="0"/>
              </a:rPr>
              <a:t>Meets quality initiative and ISO requirements.</a:t>
            </a:r>
          </a:p>
          <a:p>
            <a:r>
              <a:rPr lang="en-US" sz="2800" dirty="0">
                <a:latin typeface="Georgia" panose="02040502050405020303" pitchFamily="18" charset="0"/>
              </a:rPr>
              <a:t>Operation 24/7 without the need for operational intervention.</a:t>
            </a:r>
          </a:p>
          <a:p>
            <a:r>
              <a:rPr lang="en-US" sz="2800" dirty="0">
                <a:latin typeface="Georgia" panose="02040502050405020303" pitchFamily="18" charset="0"/>
              </a:rPr>
              <a:t>Eliminate the need for manual rejection of </a:t>
            </a:r>
            <a:r>
              <a:rPr lang="en-US" sz="2800" dirty="0" smtClean="0">
                <a:latin typeface="Georgia" panose="02040502050405020303" pitchFamily="18" charset="0"/>
              </a:rPr>
              <a:t>defects.</a:t>
            </a:r>
          </a:p>
          <a:p>
            <a:r>
              <a:rPr lang="en-US" sz="2800" dirty="0">
                <a:latin typeface="Georgia" panose="02040502050405020303" pitchFamily="18" charset="0"/>
              </a:rPr>
              <a:t>Eliminate the need for manual marking of defects, </a:t>
            </a:r>
            <a:r>
              <a:rPr lang="en-US" sz="2800" dirty="0" smtClean="0">
                <a:latin typeface="Georgia" panose="02040502050405020303" pitchFamily="18" charset="0"/>
              </a:rPr>
              <a:t>Guaranteed</a:t>
            </a:r>
          </a:p>
          <a:p>
            <a:r>
              <a:rPr lang="en-US" sz="2800" dirty="0" smtClean="0">
                <a:latin typeface="Georgia" panose="02040502050405020303" pitchFamily="18" charset="0"/>
              </a:rPr>
              <a:t>CE, CCC and RoHS Compliant</a:t>
            </a:r>
            <a:endParaRPr lang="en-US" sz="2800" dirty="0">
              <a:latin typeface="Georgia" panose="02040502050405020303"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sz="quarter" idx="13"/>
          </p:nvPr>
        </p:nvSpPr>
        <p:spPr>
          <a:xfrm>
            <a:off x="2286000" y="2209800"/>
            <a:ext cx="4724400" cy="3657600"/>
          </a:xfrm>
        </p:spPr>
        <p:txBody>
          <a:bodyPr>
            <a:normAutofit/>
          </a:bodyPr>
          <a:lstStyle/>
          <a:p>
            <a:r>
              <a:rPr lang="en-US" sz="2400" dirty="0"/>
              <a:t>Paper Machines</a:t>
            </a:r>
          </a:p>
          <a:p>
            <a:r>
              <a:rPr lang="en-US" sz="2400" dirty="0"/>
              <a:t>Wide Format Printing</a:t>
            </a:r>
          </a:p>
          <a:p>
            <a:r>
              <a:rPr lang="en-US" sz="2400" dirty="0"/>
              <a:t>Roto</a:t>
            </a:r>
          </a:p>
          <a:p>
            <a:r>
              <a:rPr lang="en-US" sz="2400" dirty="0"/>
              <a:t>Laminators</a:t>
            </a:r>
          </a:p>
          <a:p>
            <a:r>
              <a:rPr lang="en-US" sz="2400" dirty="0"/>
              <a:t>Slitters</a:t>
            </a:r>
          </a:p>
          <a:p>
            <a:r>
              <a:rPr lang="en-US" sz="2400" dirty="0"/>
              <a:t>Coaters</a:t>
            </a:r>
          </a:p>
          <a:p>
            <a:r>
              <a:rPr lang="en-US" sz="2400" dirty="0"/>
              <a:t>Non-wovens</a:t>
            </a:r>
          </a:p>
        </p:txBody>
      </p:sp>
      <p:sp>
        <p:nvSpPr>
          <p:cNvPr id="67586" name="Rectangle 2"/>
          <p:cNvSpPr>
            <a:spLocks noGrp="1" noChangeArrowheads="1"/>
          </p:cNvSpPr>
          <p:nvPr>
            <p:ph type="title"/>
          </p:nvPr>
        </p:nvSpPr>
        <p:spPr/>
        <p:txBody>
          <a:bodyPr/>
          <a:lstStyle/>
          <a:p>
            <a:r>
              <a:rPr lang="en-US" sz="4000" b="1" dirty="0">
                <a:latin typeface="Garamond" panose="02020404030301010803" pitchFamily="18" charset="0"/>
              </a:rPr>
              <a:t>Applications</a:t>
            </a:r>
          </a:p>
        </p:txBody>
      </p:sp>
      <p:pic>
        <p:nvPicPr>
          <p:cNvPr id="67588" name="Picture 4"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144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a:ln/>
        </p:spPr>
        <p:txBody>
          <a:bodyPr/>
          <a:lstStyle/>
          <a:p>
            <a:r>
              <a:rPr lang="en-US" sz="4000" b="1" dirty="0">
                <a:latin typeface="Garamond" panose="02020404030301010803" pitchFamily="18" charset="0"/>
              </a:rPr>
              <a:t>Marking Results</a:t>
            </a:r>
          </a:p>
        </p:txBody>
      </p:sp>
      <p:pic>
        <p:nvPicPr>
          <p:cNvPr id="13322" name="Picture 10"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9144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13328" name="Rectangle 16"/>
          <p:cNvSpPr>
            <a:spLocks noChangeArrowheads="1"/>
          </p:cNvSpPr>
          <p:nvPr/>
        </p:nvSpPr>
        <p:spPr bwMode="auto">
          <a:xfrm>
            <a:off x="762000" y="1600200"/>
            <a:ext cx="7556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The result is the identification of critical defect faults or out of spec processes for cull out that will cause down time, damage to subsequent processes and customer complaints and charges.</a:t>
            </a:r>
          </a:p>
        </p:txBody>
      </p:sp>
      <p:pic>
        <p:nvPicPr>
          <p:cNvPr id="12" name="Picture 18" descr="coating_void_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775" y="2895600"/>
            <a:ext cx="2130425" cy="1598613"/>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pic>
        <p:nvPicPr>
          <p:cNvPr id="13" name="Picture 19" descr="fiber_defec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375" y="2895600"/>
            <a:ext cx="2130425" cy="1598613"/>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pic>
        <p:nvPicPr>
          <p:cNvPr id="14" name="Picture 20" descr="oil_defect_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2975" y="2895600"/>
            <a:ext cx="2130425" cy="1598613"/>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pic>
        <p:nvPicPr>
          <p:cNvPr id="15" name="Picture 21" descr="spot_defect_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 y="4835488"/>
            <a:ext cx="2133600" cy="1597025"/>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pic>
        <p:nvPicPr>
          <p:cNvPr id="16" name="Picture 22" descr="hole_defect_4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5200" y="4835488"/>
            <a:ext cx="2133600" cy="1601788"/>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pic>
        <p:nvPicPr>
          <p:cNvPr id="17" name="Picture 23" descr="Imag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9800" y="4835488"/>
            <a:ext cx="1066800" cy="1595438"/>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pic>
        <p:nvPicPr>
          <p:cNvPr id="18" name="Picture 24" descr="coating_streak_mwv_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6600" y="4835488"/>
            <a:ext cx="1090613" cy="1595438"/>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4000" b="1" dirty="0">
                <a:latin typeface="Garamond" panose="02020404030301010803" pitchFamily="18" charset="0"/>
              </a:rPr>
              <a:t>Installation at Major Paper Maker</a:t>
            </a:r>
          </a:p>
        </p:txBody>
      </p:sp>
      <p:pic>
        <p:nvPicPr>
          <p:cNvPr id="45068" name="Picture 12"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31" descr="APP_Suzhou_CN_001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791" y="2897187"/>
            <a:ext cx="3656013"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32" descr="Glatfelter_PA_001 (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7391" y="1906587"/>
            <a:ext cx="3656013" cy="2741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4000" b="1" dirty="0">
                <a:latin typeface="Garamond" panose="02020404030301010803" pitchFamily="18" charset="0"/>
              </a:rPr>
              <a:t>References</a:t>
            </a:r>
          </a:p>
        </p:txBody>
      </p:sp>
      <p:pic>
        <p:nvPicPr>
          <p:cNvPr id="49188" name="Picture 36"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144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49189" name="Rectangle 37"/>
          <p:cNvSpPr>
            <a:spLocks noChangeArrowheads="1"/>
          </p:cNvSpPr>
          <p:nvPr/>
        </p:nvSpPr>
        <p:spPr bwMode="auto">
          <a:xfrm>
            <a:off x="754828" y="1676400"/>
            <a:ext cx="75565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For reliability; large, medium and small companies turn to RKB for their edge marking needs.</a:t>
            </a:r>
          </a:p>
        </p:txBody>
      </p:sp>
      <p:pic>
        <p:nvPicPr>
          <p:cNvPr id="36" name="Picture 35" descr="1032ppt_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743200"/>
            <a:ext cx="6705600" cy="3140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a:ln/>
        </p:spPr>
        <p:txBody>
          <a:bodyPr/>
          <a:lstStyle/>
          <a:p>
            <a:r>
              <a:rPr lang="en-US" sz="4000" b="1" dirty="0">
                <a:latin typeface="Garamond" panose="02020404030301010803" pitchFamily="18" charset="0"/>
              </a:rPr>
              <a:t>Related Websites</a:t>
            </a:r>
          </a:p>
        </p:txBody>
      </p:sp>
      <p:pic>
        <p:nvPicPr>
          <p:cNvPr id="14341"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6" name="Rectangle 3"/>
          <p:cNvSpPr>
            <a:spLocks noGrp="1" noChangeArrowheads="1"/>
          </p:cNvSpPr>
          <p:nvPr>
            <p:ph sz="quarter" idx="13"/>
          </p:nvPr>
        </p:nvSpPr>
        <p:spPr>
          <a:xfrm>
            <a:off x="533400" y="1447800"/>
            <a:ext cx="8077200" cy="4953000"/>
          </a:xfrm>
          <a:noFill/>
          <a:ln/>
        </p:spPr>
        <p:txBody>
          <a:bodyPr>
            <a:normAutofit fontScale="92500" lnSpcReduction="10000"/>
          </a:bodyPr>
          <a:lstStyle/>
          <a:p>
            <a:pPr marL="0" lvl="1" indent="0">
              <a:buNone/>
            </a:pPr>
            <a:r>
              <a:rPr lang="en-US" sz="1200" b="1" dirty="0">
                <a:latin typeface="Arial" panose="020B0604020202020204" pitchFamily="34" charset="0"/>
                <a:cs typeface="Arial" panose="020B0604020202020204" pitchFamily="34" charset="0"/>
              </a:rPr>
              <a:t>R.K.B. OPTO-ELECTRONICS, INC., Syracuse, New York, United States</a:t>
            </a:r>
          </a:p>
          <a:p>
            <a:pPr marL="0" lvl="1" indent="0">
              <a:buNone/>
            </a:pPr>
            <a:r>
              <a:rPr lang="en-US" sz="1200" b="1" dirty="0">
                <a:latin typeface="Arial" panose="020B0604020202020204" pitchFamily="34" charset="0"/>
                <a:cs typeface="Arial" panose="020B0604020202020204" pitchFamily="34" charset="0"/>
              </a:rPr>
              <a:t>	http://www.rkbopto.com</a:t>
            </a:r>
          </a:p>
          <a:p>
            <a:pPr marL="0" lvl="1" indent="0">
              <a:buNone/>
            </a:pPr>
            <a:r>
              <a:rPr lang="en-US" sz="1200" b="1" dirty="0">
                <a:latin typeface="Arial" panose="020B0604020202020204" pitchFamily="34" charset="0"/>
                <a:cs typeface="Arial" panose="020B0604020202020204" pitchFamily="34" charset="0"/>
              </a:rPr>
              <a:t>R.K.B. Europe, Santander (SPAIN)</a:t>
            </a:r>
          </a:p>
          <a:p>
            <a:pPr marL="0" lvl="1" indent="0">
              <a:buNone/>
            </a:pPr>
            <a:r>
              <a:rPr lang="en-US" sz="1200" b="1" dirty="0">
                <a:latin typeface="Arial" panose="020B0604020202020204" pitchFamily="34" charset="0"/>
                <a:cs typeface="Arial" panose="020B0604020202020204" pitchFamily="34" charset="0"/>
              </a:rPr>
              <a:t>	http://rkbdetector.com/</a:t>
            </a:r>
          </a:p>
          <a:p>
            <a:pPr marL="0" lvl="1" indent="0">
              <a:buNone/>
            </a:pPr>
            <a:r>
              <a:rPr lang="en-US" sz="1200" b="1" dirty="0">
                <a:latin typeface="Arial" panose="020B0604020202020204" pitchFamily="34" charset="0"/>
                <a:cs typeface="Arial" panose="020B0604020202020204" pitchFamily="34" charset="0"/>
              </a:rPr>
              <a:t>Arkia  Industrial, Sao Paulo, </a:t>
            </a:r>
            <a:r>
              <a:rPr lang="en-US" sz="1200" b="1" dirty="0" err="1">
                <a:latin typeface="Arial" panose="020B0604020202020204" pitchFamily="34" charset="0"/>
                <a:cs typeface="Arial" panose="020B0604020202020204" pitchFamily="34" charset="0"/>
              </a:rPr>
              <a:t>Brasil</a:t>
            </a:r>
            <a:endParaRPr lang="en-US" sz="1200" b="1" dirty="0">
              <a:latin typeface="Arial" panose="020B0604020202020204" pitchFamily="34" charset="0"/>
              <a:cs typeface="Arial" panose="020B0604020202020204" pitchFamily="34" charset="0"/>
            </a:endParaRPr>
          </a:p>
          <a:p>
            <a:pPr marL="0" lvl="1" indent="0">
              <a:buNone/>
            </a:pPr>
            <a:r>
              <a:rPr lang="en-US" sz="1200" b="1" dirty="0">
                <a:latin typeface="Arial" panose="020B0604020202020204" pitchFamily="34" charset="0"/>
                <a:cs typeface="Arial" panose="020B0604020202020204" pitchFamily="34" charset="0"/>
              </a:rPr>
              <a:t>	http://www.arkia.com.br</a:t>
            </a:r>
          </a:p>
          <a:p>
            <a:pPr marL="0" lvl="1" indent="0">
              <a:buNone/>
            </a:pPr>
            <a:r>
              <a:rPr lang="en-US" sz="1200" b="1" dirty="0">
                <a:latin typeface="Arial" panose="020B0604020202020204" pitchFamily="34" charset="0"/>
                <a:cs typeface="Arial" panose="020B0604020202020204" pitchFamily="34" charset="0"/>
              </a:rPr>
              <a:t>FIOCCHI Process Instrumentation, Milan, Italy</a:t>
            </a:r>
          </a:p>
          <a:p>
            <a:pPr marL="0" lvl="1" indent="0">
              <a:buNone/>
            </a:pPr>
            <a:r>
              <a:rPr lang="en-US" sz="1200" b="1" dirty="0">
                <a:latin typeface="Arial" panose="020B0604020202020204" pitchFamily="34" charset="0"/>
                <a:cs typeface="Arial" panose="020B0604020202020204" pitchFamily="34" charset="0"/>
              </a:rPr>
              <a:t>	http://www. fioproin.it</a:t>
            </a:r>
          </a:p>
          <a:p>
            <a:pPr marL="0" lvl="1" indent="0">
              <a:buNone/>
            </a:pPr>
            <a:r>
              <a:rPr lang="en-US" sz="1200" b="1" dirty="0" err="1">
                <a:latin typeface="Arial" panose="020B0604020202020204" pitchFamily="34" charset="0"/>
                <a:cs typeface="Arial" panose="020B0604020202020204" pitchFamily="34" charset="0"/>
              </a:rPr>
              <a:t>Grupo</a:t>
            </a:r>
            <a:r>
              <a:rPr lang="en-US" sz="1200" b="1" dirty="0">
                <a:latin typeface="Arial" panose="020B0604020202020204" pitchFamily="34" charset="0"/>
                <a:cs typeface="Arial" panose="020B0604020202020204" pitchFamily="34" charset="0"/>
              </a:rPr>
              <a:t> ROSA </a:t>
            </a:r>
            <a:r>
              <a:rPr lang="en-US" sz="1200" b="1" dirty="0" err="1">
                <a:latin typeface="Arial" panose="020B0604020202020204" pitchFamily="34" charset="0"/>
                <a:cs typeface="Arial" panose="020B0604020202020204" pitchFamily="34" charset="0"/>
              </a:rPr>
              <a:t>Automatización</a:t>
            </a:r>
            <a:r>
              <a:rPr lang="en-US" sz="1200" b="1" dirty="0">
                <a:latin typeface="Arial" panose="020B0604020202020204" pitchFamily="34" charset="0"/>
                <a:cs typeface="Arial" panose="020B0604020202020204" pitchFamily="34" charset="0"/>
              </a:rPr>
              <a:t> y Control S.A. de C.V., Chihuahua, Mexico</a:t>
            </a:r>
          </a:p>
          <a:p>
            <a:pPr marL="0" lvl="1" indent="0">
              <a:buNone/>
            </a:pPr>
            <a:r>
              <a:rPr lang="en-US" sz="1200" b="1" dirty="0">
                <a:latin typeface="Arial" panose="020B0604020202020204" pitchFamily="34" charset="0"/>
                <a:cs typeface="Arial" panose="020B0604020202020204" pitchFamily="34" charset="0"/>
              </a:rPr>
              <a:t>	http://gruporosa.com.mx/</a:t>
            </a:r>
          </a:p>
          <a:p>
            <a:pPr marL="0" lvl="1" indent="0">
              <a:buNone/>
            </a:pPr>
            <a:r>
              <a:rPr lang="en-US" sz="1200" b="1" dirty="0">
                <a:latin typeface="Arial" panose="020B0604020202020204" pitchFamily="34" charset="0"/>
                <a:cs typeface="Arial" panose="020B0604020202020204" pitchFamily="34" charset="0"/>
              </a:rPr>
              <a:t>PT. </a:t>
            </a:r>
            <a:r>
              <a:rPr lang="en-US" sz="1200" b="1" dirty="0" err="1">
                <a:latin typeface="Arial" panose="020B0604020202020204" pitchFamily="34" charset="0"/>
                <a:cs typeface="Arial" panose="020B0604020202020204" pitchFamily="34" charset="0"/>
              </a:rPr>
              <a:t>Pentraco</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Karya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Adiprestasi</a:t>
            </a:r>
            <a:r>
              <a:rPr lang="en-US" sz="1200" b="1" dirty="0">
                <a:latin typeface="Arial" panose="020B0604020202020204" pitchFamily="34" charset="0"/>
                <a:cs typeface="Arial" panose="020B0604020202020204" pitchFamily="34" charset="0"/>
              </a:rPr>
              <a:t>, Jakarta Barat, Indonesia</a:t>
            </a:r>
          </a:p>
          <a:p>
            <a:pPr marL="0" lvl="1" indent="0">
              <a:buNone/>
            </a:pPr>
            <a:r>
              <a:rPr lang="en-US" sz="1200" b="1" dirty="0">
                <a:latin typeface="Arial" panose="020B0604020202020204" pitchFamily="34" charset="0"/>
                <a:cs typeface="Arial" panose="020B0604020202020204" pitchFamily="34" charset="0"/>
              </a:rPr>
              <a:t>	http://www.pentraco.com/</a:t>
            </a:r>
          </a:p>
          <a:p>
            <a:pPr marL="0" lvl="1" indent="0">
              <a:buNone/>
            </a:pPr>
            <a:r>
              <a:rPr lang="en-US" sz="1200" b="1" dirty="0">
                <a:latin typeface="Arial" panose="020B0604020202020204" pitchFamily="34" charset="0"/>
                <a:cs typeface="Arial" panose="020B0604020202020204" pitchFamily="34" charset="0"/>
              </a:rPr>
              <a:t>Quality2Process B.V., Hengelo, The Netherlands</a:t>
            </a:r>
          </a:p>
          <a:p>
            <a:pPr marL="0" lvl="1" indent="0">
              <a:buNone/>
            </a:pPr>
            <a:r>
              <a:rPr lang="en-US" sz="1200" b="1" dirty="0">
                <a:latin typeface="Arial" panose="020B0604020202020204" pitchFamily="34" charset="0"/>
                <a:cs typeface="Arial" panose="020B0604020202020204" pitchFamily="34" charset="0"/>
              </a:rPr>
              <a:t>	http://www.quality2process.com</a:t>
            </a:r>
          </a:p>
          <a:p>
            <a:pPr marL="0" lvl="1" indent="0">
              <a:buNone/>
            </a:pPr>
            <a:r>
              <a:rPr lang="en-US" sz="1200" b="1" dirty="0">
                <a:latin typeface="Arial" panose="020B0604020202020204" pitchFamily="34" charset="0"/>
                <a:cs typeface="Arial" panose="020B0604020202020204" pitchFamily="34" charset="0"/>
              </a:rPr>
              <a:t>Splice Detector Technologies, Syracuse, New York, United States</a:t>
            </a:r>
          </a:p>
          <a:p>
            <a:pPr marL="0" lvl="1" indent="0">
              <a:buNone/>
            </a:pPr>
            <a:r>
              <a:rPr lang="en-US" sz="1200" b="1" dirty="0">
                <a:latin typeface="Arial" panose="020B0604020202020204" pitchFamily="34" charset="0"/>
                <a:cs typeface="Arial" panose="020B0604020202020204" pitchFamily="34" charset="0"/>
              </a:rPr>
              <a:t>	http://www.splicedetector.net / www.hole-detection.com / www.webinspection.us / 	www.splicedetector.com</a:t>
            </a:r>
          </a:p>
          <a:p>
            <a:pPr marL="0" lvl="1" indent="0">
              <a:buNone/>
            </a:pPr>
            <a:r>
              <a:rPr lang="en-US" sz="1200" b="1" dirty="0">
                <a:latin typeface="Arial" panose="020B0604020202020204" pitchFamily="34" charset="0"/>
                <a:cs typeface="Arial" panose="020B0604020202020204" pitchFamily="34" charset="0"/>
              </a:rPr>
              <a:t>Suzhou Machine Vision Co., Ltd., Suzhou, Jiangsu, China</a:t>
            </a:r>
          </a:p>
          <a:p>
            <a:pPr marL="0" lvl="1" indent="0">
              <a:buNone/>
            </a:pPr>
            <a:r>
              <a:rPr lang="en-US" sz="1200" b="1" dirty="0">
                <a:latin typeface="Arial" panose="020B0604020202020204" pitchFamily="34" charset="0"/>
                <a:cs typeface="Arial" panose="020B0604020202020204" pitchFamily="34" charset="0"/>
              </a:rPr>
              <a:t>	http://rkb.chinapaper.net</a:t>
            </a:r>
          </a:p>
          <a:p>
            <a:pPr marL="0" lvl="1" indent="0">
              <a:buNone/>
            </a:pPr>
            <a:r>
              <a:rPr lang="en-US" sz="1200" b="1" dirty="0">
                <a:latin typeface="Arial" panose="020B0604020202020204" pitchFamily="34" charset="0"/>
                <a:cs typeface="Arial" panose="020B0604020202020204" pitchFamily="34" charset="0"/>
              </a:rPr>
              <a:t>Swallow Machinery Co., Ltd., </a:t>
            </a:r>
            <a:r>
              <a:rPr lang="en-US" sz="1200" b="1" dirty="0" err="1">
                <a:latin typeface="Arial" panose="020B0604020202020204" pitchFamily="34" charset="0"/>
                <a:cs typeface="Arial" panose="020B0604020202020204" pitchFamily="34" charset="0"/>
              </a:rPr>
              <a:t>Meltham</a:t>
            </a:r>
            <a:r>
              <a:rPr lang="en-US" sz="1200" b="1" dirty="0">
                <a:latin typeface="Arial" panose="020B0604020202020204" pitchFamily="34" charset="0"/>
                <a:cs typeface="Arial" panose="020B0604020202020204" pitchFamily="34" charset="0"/>
              </a:rPr>
              <a:t>, Holmfirth, United Kingdom</a:t>
            </a:r>
          </a:p>
          <a:p>
            <a:pPr marL="0" lvl="1" indent="0">
              <a:buNone/>
            </a:pPr>
            <a:r>
              <a:rPr lang="en-US" sz="1200" b="1" dirty="0">
                <a:latin typeface="Arial" panose="020B0604020202020204" pitchFamily="34" charset="0"/>
                <a:cs typeface="Arial" panose="020B0604020202020204" pitchFamily="34" charset="0"/>
              </a:rPr>
              <a:t>	http://www.swallowmachinery.com</a:t>
            </a:r>
            <a:endParaRPr lang="en-US" sz="1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533400"/>
            <a:ext cx="8534400" cy="1143000"/>
          </a:xfrm>
          <a:noFill/>
          <a:ln/>
        </p:spPr>
        <p:txBody>
          <a:bodyPr>
            <a:normAutofit fontScale="90000"/>
          </a:bodyPr>
          <a:lstStyle/>
          <a:p>
            <a:r>
              <a:rPr lang="en-US" sz="3600" b="1" dirty="0">
                <a:latin typeface="Garamond" panose="02020404030301010803" pitchFamily="18" charset="0"/>
              </a:rPr>
              <a:t>Model 1280 Guardian® Multicolor Edge Marking™ Technology</a:t>
            </a:r>
          </a:p>
        </p:txBody>
      </p:sp>
      <p:pic>
        <p:nvPicPr>
          <p:cNvPr id="7" name="Picture 10" descr="m1280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027" y="1856580"/>
            <a:ext cx="2339975" cy="3656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11" descr="m1280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514600"/>
            <a:ext cx="2647950" cy="2339975"/>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38500" dist="50800" dir="5400000" sy="-100000" algn="bl" rotWithShape="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0" y="5334000"/>
            <a:ext cx="3200400" cy="3048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0800000" scaled="1"/>
            <a:tileRect/>
          </a:gradFill>
          <a:ln>
            <a:noFill/>
          </a:ln>
          <a:effectLst/>
        </p:spPr>
        <p:txBody>
          <a:bodyPr wrap="none" lIns="46038" tIns="46038" rIns="46038" bIns="46038" anchor="ctr"/>
          <a:lstStyle/>
          <a:p>
            <a:pPr algn="r"/>
            <a:r>
              <a:rPr lang="en-US" sz="1600" b="1" dirty="0">
                <a:latin typeface="Arial" charset="0"/>
              </a:rPr>
              <a:t>FOR MORE INFO...</a:t>
            </a:r>
            <a:endParaRPr lang="en-US" dirty="0"/>
          </a:p>
        </p:txBody>
      </p:sp>
      <p:sp>
        <p:nvSpPr>
          <p:cNvPr id="11" name="Rectangle 4"/>
          <p:cNvSpPr txBox="1">
            <a:spLocks noChangeArrowheads="1"/>
          </p:cNvSpPr>
          <p:nvPr/>
        </p:nvSpPr>
        <p:spPr>
          <a:xfrm>
            <a:off x="457200" y="5715000"/>
            <a:ext cx="8305800" cy="1066800"/>
          </a:xfrm>
          <a:prstGeom prst="rect">
            <a:avLst/>
          </a:prstGeom>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fontAlgn="auto">
              <a:spcBef>
                <a:spcPts val="0"/>
              </a:spcBef>
            </a:pPr>
            <a:r>
              <a:rPr kumimoji="0" lang="en-US" sz="1400" dirty="0">
                <a:latin typeface="Arial" panose="020B0604020202020204" pitchFamily="34" charset="0"/>
                <a:cs typeface="Arial" panose="020B0604020202020204" pitchFamily="34" charset="0"/>
              </a:rPr>
              <a:t>http://www.splicedetector.net/splicedetector_products/edge_marking_technology.html</a:t>
            </a:r>
          </a:p>
          <a:p>
            <a:pPr fontAlgn="auto">
              <a:spcBef>
                <a:spcPts val="0"/>
              </a:spcBef>
            </a:pPr>
            <a:r>
              <a:rPr kumimoji="0" lang="en-US" sz="1400" dirty="0">
                <a:latin typeface="Arial" panose="020B0604020202020204" pitchFamily="34" charset="0"/>
                <a:cs typeface="Arial" panose="020B0604020202020204" pitchFamily="34" charset="0"/>
              </a:rPr>
              <a:t>http://www.splicedetector.com/splicedetector_products/m1280_spray_marking.html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a:ln/>
        </p:spPr>
        <p:txBody>
          <a:bodyPr/>
          <a:lstStyle/>
          <a:p>
            <a:r>
              <a:rPr lang="en-US" sz="4000" b="1" dirty="0">
                <a:latin typeface="Garamond" panose="02020404030301010803" pitchFamily="18" charset="0"/>
              </a:rPr>
              <a:t>Technology</a:t>
            </a:r>
          </a:p>
        </p:txBody>
      </p:sp>
      <p:pic>
        <p:nvPicPr>
          <p:cNvPr id="9223" name="Picture 7"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9227" name="Picture 11" descr="1280Logo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859" y="2483224"/>
            <a:ext cx="7834313" cy="1827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RightFacing"/>
            <a:lightRig rig="threePt" dir="t"/>
          </a:scene3d>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a:ln/>
        </p:spPr>
        <p:txBody>
          <a:bodyPr/>
          <a:lstStyle/>
          <a:p>
            <a:r>
              <a:rPr lang="en-US" sz="4000" b="1" dirty="0">
                <a:latin typeface="Garamond" panose="02020404030301010803" pitchFamily="18" charset="0"/>
              </a:rPr>
              <a:t>Overview of </a:t>
            </a:r>
            <a:r>
              <a:rPr lang="en-US" sz="4000" b="1" dirty="0" smtClean="0">
                <a:latin typeface="Garamond" panose="02020404030301010803" pitchFamily="18" charset="0"/>
              </a:rPr>
              <a:t>Benefits</a:t>
            </a:r>
            <a:endParaRPr lang="en-US" sz="4000" b="1" dirty="0">
              <a:latin typeface="Garamond" panose="02020404030301010803" pitchFamily="18" charset="0"/>
            </a:endParaRPr>
          </a:p>
        </p:txBody>
      </p:sp>
      <p:sp>
        <p:nvSpPr>
          <p:cNvPr id="5124" name="Text Box 4"/>
          <p:cNvSpPr txBox="1">
            <a:spLocks noChangeArrowheads="1"/>
          </p:cNvSpPr>
          <p:nvPr/>
        </p:nvSpPr>
        <p:spPr bwMode="auto">
          <a:xfrm>
            <a:off x="762000" y="2133600"/>
            <a:ext cx="7467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Georgia" pitchFamily="18" charset="0"/>
              </a:rPr>
              <a:t>The Model 1280 Guardian® Multicolor Edge Marking™ Technology was designed to be integrated into any inspection or online analytical devices where tagging defective or quality issues by way of marking the web is required.  The technology which comes in multicolor format can be used to identify quality defects or be used to indicate if other processes have malfunctioned allowing production to quickly and easily identify and correct quality and/or control issues.  This technology will mark the edge of web material with safe and recyclable  inks.  </a:t>
            </a:r>
          </a:p>
        </p:txBody>
      </p:sp>
      <p:pic>
        <p:nvPicPr>
          <p:cNvPr id="5125"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p:spPr>
        <p:txBody>
          <a:bodyPr/>
          <a:lstStyle/>
          <a:p>
            <a:r>
              <a:rPr lang="en-US" sz="4000" b="1" dirty="0">
                <a:latin typeface="Garamond" panose="02020404030301010803" pitchFamily="18" charset="0"/>
              </a:rPr>
              <a:t>Features and Benefits</a:t>
            </a:r>
          </a:p>
        </p:txBody>
      </p:sp>
      <p:pic>
        <p:nvPicPr>
          <p:cNvPr id="10248" name="Picture 8"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10253" name="Text Box 13"/>
          <p:cNvSpPr txBox="1">
            <a:spLocks noChangeArrowheads="1"/>
          </p:cNvSpPr>
          <p:nvPr/>
        </p:nvSpPr>
        <p:spPr bwMode="auto">
          <a:xfrm>
            <a:off x="766482" y="1524000"/>
            <a:ext cx="7543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Georgia" pitchFamily="18" charset="0"/>
              </a:rPr>
              <a:t>Every Model 1280 Guardian® Multicolor Edge Marking™ Technology is handcrafted to specific standards which facilitates inter-changeability and performance.</a:t>
            </a:r>
          </a:p>
        </p:txBody>
      </p:sp>
      <p:pic>
        <p:nvPicPr>
          <p:cNvPr id="6" name="Picture 12" descr="m1280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511968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sp>
        <p:nvSpPr>
          <p:cNvPr id="6159" name="Text Box 15"/>
          <p:cNvSpPr txBox="1">
            <a:spLocks noChangeArrowheads="1"/>
          </p:cNvSpPr>
          <p:nvPr/>
        </p:nvSpPr>
        <p:spPr bwMode="auto">
          <a:xfrm>
            <a:off x="762000" y="1371600"/>
            <a:ext cx="7543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Georgia" pitchFamily="18" charset="0"/>
              </a:rPr>
              <a:t>Applicable to most web based materials, the Model 1280 Guardian® Multicolor Edge Marking™ Technology will apply, by way of atomizing, a layer of colored ink along the edge of the web which appears as a concentric circle clearly visible at a distance.</a:t>
            </a:r>
          </a:p>
        </p:txBody>
      </p:sp>
      <p:pic>
        <p:nvPicPr>
          <p:cNvPr id="7" name="Picture 16" descr="m1280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1110" y="3352800"/>
            <a:ext cx="3043238" cy="2282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17" descr="Glatfelter_PA_001 (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755" y="3144383"/>
            <a:ext cx="3967163" cy="2973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2"/>
          <p:cNvSpPr>
            <a:spLocks noGrp="1" noChangeArrowheads="1"/>
          </p:cNvSpPr>
          <p:nvPr>
            <p:ph type="title"/>
          </p:nvPr>
        </p:nvSpPr>
        <p:spPr>
          <a:xfrm>
            <a:off x="352426" y="228600"/>
            <a:ext cx="7680960" cy="1066800"/>
          </a:xfrm>
          <a:noFill/>
          <a:ln/>
        </p:spPr>
        <p:txBody>
          <a:bodyPr/>
          <a:lstStyle/>
          <a:p>
            <a:r>
              <a:rPr lang="en-US" sz="4000" b="1" dirty="0">
                <a:latin typeface="Garamond" panose="02020404030301010803" pitchFamily="18" charset="0"/>
              </a:rPr>
              <a:t>Features and Benefits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73732" name="Text Box 4"/>
          <p:cNvSpPr txBox="1">
            <a:spLocks noChangeArrowheads="1"/>
          </p:cNvSpPr>
          <p:nvPr/>
        </p:nvSpPr>
        <p:spPr bwMode="auto">
          <a:xfrm>
            <a:off x="762000" y="1600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Georgia" pitchFamily="18" charset="0"/>
              </a:rPr>
              <a:t>Multicolor air atomizing spray head allows instant color changes enabling shorter marks at higher speeds</a:t>
            </a:r>
          </a:p>
        </p:txBody>
      </p:sp>
      <p:pic>
        <p:nvPicPr>
          <p:cNvPr id="73735" name="Picture 7"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9" name="Picture 5" descr="m1280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125" y="2869406"/>
            <a:ext cx="2647950" cy="2339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6" descr="m1280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173" y="2667000"/>
            <a:ext cx="3482975" cy="2744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z="4000" b="1" dirty="0">
                <a:latin typeface="Garamond" panose="02020404030301010803" pitchFamily="18" charset="0"/>
              </a:rPr>
              <a:t>Features and Benefits</a:t>
            </a:r>
          </a:p>
        </p:txBody>
      </p:sp>
      <p:sp>
        <p:nvSpPr>
          <p:cNvPr id="83972" name="Text Box 4"/>
          <p:cNvSpPr txBox="1">
            <a:spLocks noChangeArrowheads="1"/>
          </p:cNvSpPr>
          <p:nvPr/>
        </p:nvSpPr>
        <p:spPr bwMode="auto">
          <a:xfrm>
            <a:off x="762000" y="1524000"/>
            <a:ext cx="7543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Georgia" pitchFamily="18" charset="0"/>
              </a:rPr>
              <a:t>Improved and automatic adjustable water flush and cleaning standards which ensure critical components remain debris free for longer operational life while eliminating operational intervention.</a:t>
            </a:r>
          </a:p>
        </p:txBody>
      </p:sp>
      <p:pic>
        <p:nvPicPr>
          <p:cNvPr id="83973" name="Picture 5" descr="the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0"/>
            <a:ext cx="1882775" cy="455613"/>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convex"/>
            <a:contourClr>
              <a:srgbClr val="FFFFFF"/>
            </a:contourClr>
          </a:sp3d>
          <a:extLst/>
        </p:spPr>
      </p:pic>
      <p:pic>
        <p:nvPicPr>
          <p:cNvPr id="8" name="Picture 6" descr="water-air_hookup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200400"/>
            <a:ext cx="3794125"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Mylar</Template>
  <TotalTime>742</TotalTime>
  <Words>756</Words>
  <Application>Microsoft Office PowerPoint</Application>
  <PresentationFormat>On-screen Show (4:3)</PresentationFormat>
  <Paragraphs>118</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Mylar</vt:lpstr>
      <vt:lpstr>System Overview</vt:lpstr>
      <vt:lpstr>Mission Statement</vt:lpstr>
      <vt:lpstr>Model 1280 Guardian® Multicolor Edge Marking™ Technology</vt:lpstr>
      <vt:lpstr>Technology</vt:lpstr>
      <vt:lpstr>Overview of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Features and Benefits</vt:lpstr>
      <vt:lpstr>Applications</vt:lpstr>
      <vt:lpstr>Marking Results</vt:lpstr>
      <vt:lpstr>Installation at Major Paper Maker</vt:lpstr>
      <vt:lpstr>References</vt:lpstr>
      <vt:lpstr>Related Websites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Overview</dc:title>
  <dc:creator/>
  <cp:lastModifiedBy>Bruce T. Dobbie</cp:lastModifiedBy>
  <cp:revision>22</cp:revision>
  <dcterms:created xsi:type="dcterms:W3CDTF">1601-01-01T00:00:00Z</dcterms:created>
  <dcterms:modified xsi:type="dcterms:W3CDTF">2016-05-30T20:16:48Z</dcterms:modified>
</cp:coreProperties>
</file>