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56" r:id="rId2"/>
    <p:sldId id="259" r:id="rId3"/>
    <p:sldId id="260" r:id="rId4"/>
    <p:sldId id="261" r:id="rId5"/>
    <p:sldId id="257" r:id="rId6"/>
    <p:sldId id="290" r:id="rId7"/>
    <p:sldId id="291" r:id="rId8"/>
    <p:sldId id="292" r:id="rId9"/>
    <p:sldId id="293" r:id="rId10"/>
    <p:sldId id="294" r:id="rId11"/>
    <p:sldId id="262" r:id="rId12"/>
    <p:sldId id="279" r:id="rId13"/>
    <p:sldId id="282" r:id="rId14"/>
    <p:sldId id="280" r:id="rId15"/>
    <p:sldId id="295" r:id="rId16"/>
    <p:sldId id="286" r:id="rId17"/>
    <p:sldId id="288" r:id="rId18"/>
    <p:sldId id="287" r:id="rId19"/>
    <p:sldId id="265" r:id="rId20"/>
    <p:sldId id="271" r:id="rId21"/>
    <p:sldId id="269" r:id="rId22"/>
    <p:sldId id="289" r:id="rId23"/>
    <p:sldId id="278" r:id="rId24"/>
    <p:sldId id="266" r:id="rId25"/>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C1338305-38F1-4797-92E1-28E2F63BC91E}" type="slidenum">
              <a:rPr lang="en-US"/>
              <a:pPr/>
              <a:t>‹#›</a:t>
            </a:fld>
            <a:endParaRPr lang="en-US"/>
          </a:p>
        </p:txBody>
      </p:sp>
    </p:spTree>
    <p:extLst>
      <p:ext uri="{BB962C8B-B14F-4D97-AF65-F5344CB8AC3E}">
        <p14:creationId xmlns:p14="http://schemas.microsoft.com/office/powerpoint/2010/main" val="1706437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72C00-E6E2-485D-A5B0-3D8282014300}" type="slidenum">
              <a:rPr lang="en-US"/>
              <a:pPr/>
              <a:t>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E5EFC-4618-48A6-86C5-4F2ABB2C776D}" type="slidenum">
              <a:rPr lang="en-US"/>
              <a:pPr/>
              <a:t>10</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6341C-F937-4CF4-BC0A-1CB754B614B2}" type="slidenum">
              <a:rPr lang="en-US"/>
              <a:pPr/>
              <a:t>11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7701F-3C74-4891-AA09-3213739DE772}" type="slidenum">
              <a:rPr lang="en-US"/>
              <a:pPr/>
              <a:t>12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E087B-1F92-49EB-A7C7-20BFF8688B21}" type="slidenum">
              <a:rPr lang="en-US"/>
              <a:pPr/>
              <a:t>13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0DCD6-397B-46C5-A36E-972AF318BD25}" type="slidenum">
              <a:rPr lang="en-US"/>
              <a:pPr/>
              <a:t>14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185FB-6136-4639-889A-6BB7691917D2}" type="slidenum">
              <a:rPr lang="en-US"/>
              <a:pPr/>
              <a:t>15</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E8E22-50C8-4D43-A851-621BBE584706}" type="slidenum">
              <a:rPr lang="en-US"/>
              <a:pPr/>
              <a:t>16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87DBF-1089-4354-8FD2-B3ADC5FEFE36}" type="slidenum">
              <a:rPr lang="en-US"/>
              <a:pPr/>
              <a:t>17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E7935-5042-467B-A360-AE29FE7B7970}" type="slidenum">
              <a:rPr lang="en-US"/>
              <a:pPr/>
              <a:t>18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D085E-3B7A-42B5-8FA2-C96505576E27}" type="slidenum">
              <a:rPr lang="en-US"/>
              <a:pPr/>
              <a:t>19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38038-7C16-4389-8006-900C35482391}" type="slidenum">
              <a:rPr lang="en-US"/>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30702-6039-48EF-837A-45F4E998E943}" type="slidenum">
              <a:rPr lang="en-US"/>
              <a:pPr/>
              <a:t>20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75BAB-AB0A-4B2D-BBA4-DCC139668D46}" type="slidenum">
              <a:rPr lang="en-US"/>
              <a:pPr/>
              <a:t>21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8C9EC-BBD2-4E88-A4C9-86BDDA862A2A}" type="slidenum">
              <a:rPr lang="en-US"/>
              <a:pPr/>
              <a:t>22</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35D4A-BBA0-4C0B-B8AB-90C7B01D3257}" type="slidenum">
              <a:rPr lang="en-US"/>
              <a:pPr/>
              <a:t>23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A5E9F-735B-4C69-BFA3-91043017F5E0}" type="slidenum">
              <a:rPr lang="en-US"/>
              <a:pPr/>
              <a:t>24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6428B-BEAF-43AD-B9D8-C78F596B2E26}"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54E81-DEAC-40B6-9AE1-2E83AD05748E}" type="slidenum">
              <a:rPr lang="en-US"/>
              <a:pPr/>
              <a:t>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5338D-D14D-4658-98C6-4B710F65AE44}" type="slidenum">
              <a:rPr lang="en-US"/>
              <a:pPr/>
              <a:t>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ED4CA-9114-4BA3-BA85-4AD275860DF0}" type="slidenum">
              <a:rPr lang="en-US"/>
              <a:pPr/>
              <a:t>6</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40A65-78FF-4D34-8A5E-6087C6293560}" type="slidenum">
              <a:rPr lang="en-US"/>
              <a:pPr/>
              <a:t>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A9A43-DC49-4030-9716-D7C77BABE908}" type="slidenum">
              <a:rPr lang="en-US"/>
              <a:pPr/>
              <a:t>8</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9F007-402D-449C-9C19-9BABD3C4BC1A}" type="slidenum">
              <a:rPr lang="en-US"/>
              <a:pPr/>
              <a:t>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a:p>
        </p:txBody>
      </p:sp>
      <p:sp>
        <p:nvSpPr>
          <p:cNvPr id="3079" name="Rectangle 7"/>
          <p:cNvSpPr>
            <a:spLocks noGrp="1" noChangeArrowheads="1"/>
          </p:cNvSpPr>
          <p:nvPr>
            <p:ph type="ftr" sz="quarter" idx="3"/>
          </p:nvPr>
        </p:nvSpPr>
        <p:spPr/>
        <p:txBody>
          <a:bodyPr/>
          <a:lstStyle>
            <a:lvl1pPr>
              <a:defRPr/>
            </a:lvl1pPr>
          </a:lstStyle>
          <a:p>
            <a:endParaRPr lang="en-US"/>
          </a:p>
        </p:txBody>
      </p:sp>
      <p:sp>
        <p:nvSpPr>
          <p:cNvPr id="3080" name="Rectangle 8"/>
          <p:cNvSpPr>
            <a:spLocks noGrp="1" noChangeArrowheads="1"/>
          </p:cNvSpPr>
          <p:nvPr>
            <p:ph type="sldNum" sz="quarter" idx="4"/>
          </p:nvPr>
        </p:nvSpPr>
        <p:spPr/>
        <p:txBody>
          <a:bodyPr/>
          <a:lstStyle>
            <a:lvl1pPr>
              <a:defRPr/>
            </a:lvl1pPr>
          </a:lstStyle>
          <a:p>
            <a:endParaRPr lang="en-US"/>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63595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38431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a:p>
        </p:txBody>
      </p:sp>
    </p:spTree>
    <p:extLst>
      <p:ext uri="{BB962C8B-B14F-4D97-AF65-F5344CB8AC3E}">
        <p14:creationId xmlns:p14="http://schemas.microsoft.com/office/powerpoint/2010/main" val="387231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93038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05382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403604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388567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396811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3508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37059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417883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a:t>System Overview</a:t>
            </a: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381000" y="3962400"/>
            <a:ext cx="8382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0000"/>
              <a:buFont typeface="Wingdings" pitchFamily="2" charset="2"/>
              <a:buNone/>
              <a:defRPr kumimoji="1" sz="3200" b="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l">
              <a:lnSpc>
                <a:spcPct val="150000"/>
              </a:lnSpc>
              <a:spcBef>
                <a:spcPts val="0"/>
              </a:spcBef>
            </a:pPr>
            <a:r>
              <a:rPr lang="en-US" sz="2800" b="1" kern="0" dirty="0" smtClean="0">
                <a:latin typeface="Georgia" pitchFamily="18" charset="0"/>
              </a:rPr>
              <a:t>Model 1108 </a:t>
            </a:r>
            <a:r>
              <a:rPr lang="en-US" sz="2800" b="1" kern="0" dirty="0" err="1" smtClean="0">
                <a:latin typeface="Georgia" pitchFamily="18" charset="0"/>
              </a:rPr>
              <a:t>Keymark</a:t>
            </a:r>
            <a:r>
              <a:rPr lang="en-US" sz="2800" b="1" kern="0" dirty="0" smtClean="0">
                <a:latin typeface="Georgia" pitchFamily="18" charset="0"/>
              </a:rPr>
              <a:t>® Register Control™ Technology</a:t>
            </a:r>
          </a:p>
          <a:p>
            <a:pPr algn="l">
              <a:lnSpc>
                <a:spcPct val="150000"/>
              </a:lnSpc>
              <a:spcBef>
                <a:spcPts val="0"/>
              </a:spcBef>
            </a:pPr>
            <a:r>
              <a:rPr lang="en-US" sz="2800" b="1" kern="0" dirty="0" smtClean="0">
                <a:latin typeface="Georgia" pitchFamily="18" charset="0"/>
              </a:rPr>
              <a:t>Bruce T. Dobbie</a:t>
            </a:r>
          </a:p>
          <a:p>
            <a:pPr algn="l">
              <a:lnSpc>
                <a:spcPct val="150000"/>
              </a:lnSpc>
              <a:spcBef>
                <a:spcPts val="0"/>
              </a:spcBef>
            </a:pPr>
            <a:endParaRPr lang="en-US" sz="1000" b="1" kern="0" dirty="0">
              <a:latin typeface="Georgia" pitchFamily="18" charset="0"/>
            </a:endParaRPr>
          </a:p>
          <a:p>
            <a:pPr algn="l">
              <a:lnSpc>
                <a:spcPct val="150000"/>
              </a:lnSpc>
              <a:spcBef>
                <a:spcPts val="0"/>
              </a:spcBef>
            </a:pPr>
            <a:r>
              <a:rPr lang="en-US" sz="1000" b="1" dirty="0" smtClean="0">
                <a:latin typeface="Georgia" pitchFamily="18" charset="0"/>
              </a:rPr>
              <a:t>Copyright</a:t>
            </a:r>
            <a:r>
              <a:rPr lang="en-US" sz="1000" b="1" dirty="0">
                <a:latin typeface="Georgia" pitchFamily="18" charset="0"/>
              </a:rPr>
              <a:t>© R.K.B. OPTO-ELECTRONICS, INC.  All rights reserved.</a:t>
            </a:r>
            <a:endParaRPr lang="en-US" sz="1000" dirty="0">
              <a:latin typeface="Georgia" pitchFamily="18" charset="0"/>
            </a:endParaRPr>
          </a:p>
          <a:p>
            <a:pPr algn="l">
              <a:lnSpc>
                <a:spcPct val="150000"/>
              </a:lnSpc>
              <a:spcBef>
                <a:spcPts val="0"/>
              </a:spcBef>
            </a:pPr>
            <a:endParaRPr lang="en-US" sz="2800" kern="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dirty="0"/>
              <a:t>Methodology</a:t>
            </a:r>
          </a:p>
        </p:txBody>
      </p:sp>
      <p:sp>
        <p:nvSpPr>
          <p:cNvPr id="81923" name="Rectangle 3"/>
          <p:cNvSpPr>
            <a:spLocks noGrp="1" noChangeArrowheads="1"/>
          </p:cNvSpPr>
          <p:nvPr>
            <p:ph type="body" idx="1"/>
          </p:nvPr>
        </p:nvSpPr>
        <p:spPr>
          <a:xfrm>
            <a:off x="4114800" y="1981200"/>
            <a:ext cx="4343400" cy="4495800"/>
          </a:xfrm>
        </p:spPr>
        <p:txBody>
          <a:bodyPr/>
          <a:lstStyle/>
          <a:p>
            <a:pPr>
              <a:lnSpc>
                <a:spcPct val="90000"/>
              </a:lnSpc>
            </a:pPr>
            <a:r>
              <a:rPr lang="en-US" sz="2000" b="0">
                <a:latin typeface="Georgia" pitchFamily="18" charset="0"/>
              </a:rPr>
              <a:t>When the location of the future cut‑line has been determined in relationship to the registration mark (ahead, behind, in‑sync); an appropriate signal will be sent to the drive circuitry of the correction motor to insure that the actual cut‑line falls at the registration mark.  The correction motor is used to advance or retard the variable knife drive, such as a PIV or similar.  A speed correction circuit and related tachometer have been supplied to compensate for variation in processing speeds.</a:t>
            </a: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5" descr="regmar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53" y="2895600"/>
            <a:ext cx="3656013" cy="2716213"/>
          </a:xfrm>
          <a:prstGeom prst="roundRect">
            <a:avLst>
              <a:gd name="adj" fmla="val 8594"/>
            </a:avLst>
          </a:prstGeom>
          <a:solidFill>
            <a:srgbClr val="FFFFFF">
              <a:shade val="85000"/>
            </a:srgbClr>
          </a:solidFill>
          <a:ln>
            <a:noFill/>
          </a:ln>
          <a:effectLst>
            <a:outerShdw blurRad="225425" dist="50800" dir="5220000" algn="ctr">
              <a:srgbClr val="000000">
                <a:alpha val="33000"/>
              </a:srgbClr>
            </a:outerShdw>
            <a:reflection blurRad="12700" stA="38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Features and Benefits</a:t>
            </a:r>
          </a:p>
        </p:txBody>
      </p:sp>
      <p:sp>
        <p:nvSpPr>
          <p:cNvPr id="10243" name="Rectangle 3"/>
          <p:cNvSpPr>
            <a:spLocks noGrp="1" noChangeArrowheads="1"/>
          </p:cNvSpPr>
          <p:nvPr>
            <p:ph type="body" idx="1"/>
          </p:nvPr>
        </p:nvSpPr>
        <p:spPr>
          <a:xfrm>
            <a:off x="685800" y="2362200"/>
            <a:ext cx="7772400" cy="3505200"/>
          </a:xfrm>
          <a:noFill/>
          <a:ln/>
        </p:spPr>
        <p:txBody>
          <a:bodyPr/>
          <a:lstStyle/>
          <a:p>
            <a:pPr>
              <a:lnSpc>
                <a:spcPct val="80000"/>
              </a:lnSpc>
            </a:pPr>
            <a:r>
              <a:rPr lang="en-US" sz="2000" b="0">
                <a:latin typeface="Georgia" pitchFamily="18" charset="0"/>
              </a:rPr>
              <a:t>Register module:  This processing board is used to generate the future cut‑line, compare the registration mark location to the future cut‑line and then determine whether the cutter knife needs to be advanced, retarded or held constant. </a:t>
            </a:r>
          </a:p>
          <a:p>
            <a:pPr>
              <a:lnSpc>
                <a:spcPct val="80000"/>
              </a:lnSpc>
              <a:buFont typeface="Wingdings" pitchFamily="2" charset="2"/>
              <a:buNone/>
            </a:pPr>
            <a:endParaRPr lang="en-US" sz="2000" b="0">
              <a:latin typeface="Georgia" pitchFamily="18" charset="0"/>
            </a:endParaRPr>
          </a:p>
          <a:p>
            <a:pPr>
              <a:lnSpc>
                <a:spcPct val="80000"/>
              </a:lnSpc>
            </a:pPr>
            <a:r>
              <a:rPr lang="en-US" sz="2000" b="0">
                <a:latin typeface="Georgia" pitchFamily="18" charset="0"/>
              </a:rPr>
              <a:t>Power module:</a:t>
            </a:r>
            <a:r>
              <a:rPr lang="en-US" sz="2000">
                <a:latin typeface="Georgia" pitchFamily="18" charset="0"/>
              </a:rPr>
              <a:t>  </a:t>
            </a:r>
            <a:r>
              <a:rPr lang="en-US" sz="2000" b="0">
                <a:latin typeface="Georgia" pitchFamily="18" charset="0"/>
              </a:rPr>
              <a:t>This rack-mounted assembly contains the circuitry and relays used to switch polarity of the correction motor drive voltage. By controlling the polarity of the motor drive circuitry the direction of rotation of the correction motor may be controlled; thus, enabling an advance or retard of the cutter knife. The Motor Control Unit also drives the in-sync, advance and retard indicator lamps on the front of the control cabinet.</a:t>
            </a:r>
          </a:p>
        </p:txBody>
      </p:sp>
      <p:pic>
        <p:nvPicPr>
          <p:cNvPr id="10248"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a:xfrm>
            <a:off x="685800" y="2819400"/>
            <a:ext cx="7772400" cy="2743200"/>
          </a:xfrm>
        </p:spPr>
        <p:txBody>
          <a:bodyPr/>
          <a:lstStyle/>
          <a:p>
            <a:pPr>
              <a:lnSpc>
                <a:spcPct val="90000"/>
              </a:lnSpc>
            </a:pPr>
            <a:r>
              <a:rPr lang="en-US" sz="2000" b="0">
                <a:latin typeface="Georgia" pitchFamily="18" charset="0"/>
              </a:rPr>
              <a:t>Logic module:  This rack mounted printed circuit board receives the knife control command from the Register Control Unit and outputs a command to the Motor Control Unit.  When a command has been output to the Motor Control Unit, the Logic Control Unit inhibits all other signals to the Motor Control Unit. </a:t>
            </a:r>
          </a:p>
          <a:p>
            <a:pPr>
              <a:lnSpc>
                <a:spcPct val="90000"/>
              </a:lnSpc>
            </a:pPr>
            <a:endParaRPr lang="en-US" sz="2000" b="0">
              <a:latin typeface="Georgia" pitchFamily="18" charset="0"/>
            </a:endParaRPr>
          </a:p>
          <a:p>
            <a:pPr>
              <a:lnSpc>
                <a:spcPct val="90000"/>
              </a:lnSpc>
            </a:pPr>
            <a:r>
              <a:rPr lang="en-US" sz="2000" b="0">
                <a:latin typeface="Georgia" pitchFamily="18" charset="0"/>
              </a:rPr>
              <a:t>Sheet length module:   This rack mounted, printed circuit board is used to set the desired sheet length so that the future cut-line can be properly determined.</a:t>
            </a:r>
            <a:endParaRPr lang="en-US" sz="3600" b="0"/>
          </a:p>
        </p:txBody>
      </p:sp>
      <p:pic>
        <p:nvPicPr>
          <p:cNvPr id="51213" name="Picture 1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2362200"/>
            <a:ext cx="7772400" cy="3276600"/>
          </a:xfrm>
        </p:spPr>
        <p:txBody>
          <a:bodyPr/>
          <a:lstStyle/>
          <a:p>
            <a:pPr>
              <a:lnSpc>
                <a:spcPct val="80000"/>
              </a:lnSpc>
            </a:pPr>
            <a:r>
              <a:rPr lang="en-US" sz="1800" b="0">
                <a:latin typeface="Georgia" pitchFamily="18" charset="0"/>
              </a:rPr>
              <a:t>Motor control module:   This rack mounted assembly contains the circuitry and relays used to switch polarity of the correction motor drive voltage.  By controlling the polarity of the motor drive circuitry, the direction of rotation of the correction motor may be controlled;  thus, enabling an advance or retard of the cutter knife.  The Motor Control Unit also drives the in‑sync, advance and retard indicator lamps on the front of the control cabinet. </a:t>
            </a:r>
          </a:p>
          <a:p>
            <a:pPr>
              <a:lnSpc>
                <a:spcPct val="80000"/>
              </a:lnSpc>
            </a:pPr>
            <a:endParaRPr lang="en-US" sz="1800" b="0">
              <a:latin typeface="Georgia" pitchFamily="18" charset="0"/>
            </a:endParaRPr>
          </a:p>
          <a:p>
            <a:pPr>
              <a:lnSpc>
                <a:spcPct val="80000"/>
              </a:lnSpc>
            </a:pPr>
            <a:r>
              <a:rPr lang="en-US" sz="1800" b="0">
                <a:latin typeface="Georgia" pitchFamily="18" charset="0"/>
              </a:rPr>
              <a:t>SCR module:  The SCR Control Unit is a rack mounted printed circuit board which regulates the voltages used for driving the correction motor.  The SCR Control Unit receives signals from the Analog Control Unit which affects the SCR output in relationship to web processing speed.  Thus, the SCR Control Unit is used to vary the speed at which correction is performed.</a:t>
            </a:r>
            <a:r>
              <a:rPr lang="en-US" sz="1800" b="0"/>
              <a:t> </a:t>
            </a:r>
          </a:p>
        </p:txBody>
      </p:sp>
      <p:pic>
        <p:nvPicPr>
          <p:cNvPr id="57352"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dirty="0"/>
              <a:t>Features and Benefits</a:t>
            </a:r>
          </a:p>
        </p:txBody>
      </p:sp>
      <p:sp>
        <p:nvSpPr>
          <p:cNvPr id="53251" name="Rectangle 3"/>
          <p:cNvSpPr>
            <a:spLocks noGrp="1" noChangeArrowheads="1"/>
          </p:cNvSpPr>
          <p:nvPr>
            <p:ph type="body" idx="1"/>
          </p:nvPr>
        </p:nvSpPr>
        <p:spPr>
          <a:xfrm>
            <a:off x="4495800" y="1981200"/>
            <a:ext cx="3962400" cy="4572000"/>
          </a:xfrm>
        </p:spPr>
        <p:txBody>
          <a:bodyPr/>
          <a:lstStyle/>
          <a:p>
            <a:pPr>
              <a:lnSpc>
                <a:spcPct val="80000"/>
              </a:lnSpc>
            </a:pPr>
            <a:r>
              <a:rPr lang="en-US" sz="2000" b="0">
                <a:latin typeface="Georgia" pitchFamily="18" charset="0"/>
              </a:rPr>
              <a:t>Watermark Detection Head  The Detection Head is used to detect the registration mark in the web.  There are two types of heads depending on the application.  Each sensor is housed in a fabricated aluminum housing containing either a row of photo-transistors or a CCD line scan chip. The aperture is used to enhance detection of the registration mark by reducing the amount of formation noise detected by the phototransistors; improving the signal‑to‑noise ratio for detection of the mark.</a:t>
            </a:r>
          </a:p>
        </p:txBody>
      </p:sp>
      <p:pic>
        <p:nvPicPr>
          <p:cNvPr id="53260" name="Picture 12"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13" descr="m3010_001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807" y="2743200"/>
            <a:ext cx="3043238" cy="2286000"/>
          </a:xfrm>
          <a:prstGeom prst="roundRect">
            <a:avLst>
              <a:gd name="adj" fmla="val 16667"/>
            </a:avLst>
          </a:prstGeom>
          <a:ln>
            <a:noFill/>
          </a:ln>
          <a:effectLst>
            <a:outerShdw blurRad="76200" dist="38100" dir="7800000" algn="tl" rotWithShape="0">
              <a:srgbClr val="000000">
                <a:alpha val="40000"/>
              </a:srgbClr>
            </a:outerShdw>
            <a:reflection blurRad="6350" stA="50000" endA="300" endPos="55500" dist="508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000" dirty="0"/>
              <a:t>Features and Benefits</a:t>
            </a:r>
          </a:p>
        </p:txBody>
      </p:sp>
      <p:sp>
        <p:nvSpPr>
          <p:cNvPr id="83971" name="Rectangle 3"/>
          <p:cNvSpPr>
            <a:spLocks noGrp="1" noChangeArrowheads="1"/>
          </p:cNvSpPr>
          <p:nvPr>
            <p:ph type="body" idx="1"/>
          </p:nvPr>
        </p:nvSpPr>
        <p:spPr>
          <a:xfrm>
            <a:off x="685800" y="1981200"/>
            <a:ext cx="7772400" cy="1600200"/>
          </a:xfrm>
        </p:spPr>
        <p:txBody>
          <a:bodyPr/>
          <a:lstStyle/>
          <a:p>
            <a:pPr>
              <a:lnSpc>
                <a:spcPct val="80000"/>
              </a:lnSpc>
            </a:pPr>
            <a:r>
              <a:rPr lang="en-US" sz="2000" b="0">
                <a:latin typeface="Georgia" pitchFamily="18" charset="0"/>
              </a:rPr>
              <a:t>When a registration mark passes through the field‑of‑view of the Detection Head, the intensity of the infra‑red light transmitted through the web is distinctly altered.  The distinct change in the infra‑red transmission will result in an analog signal which is amplified and converted to a digital pulse before being output to the Registration Module in the Control Cabinet.</a:t>
            </a:r>
          </a:p>
        </p:txBody>
      </p:sp>
      <p:pic>
        <p:nvPicPr>
          <p:cNvPr id="83973"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4" descr="m1108_photosensor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9" y="3886200"/>
            <a:ext cx="2468563" cy="2289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1295400"/>
          </a:xfrm>
        </p:spPr>
        <p:txBody>
          <a:bodyPr/>
          <a:lstStyle/>
          <a:p>
            <a:pPr>
              <a:lnSpc>
                <a:spcPct val="80000"/>
              </a:lnSpc>
            </a:pPr>
            <a:r>
              <a:rPr lang="en-US" sz="2000" b="0" dirty="0">
                <a:latin typeface="Georgia" pitchFamily="18" charset="0"/>
              </a:rPr>
              <a:t>Lamp Sensing Unit  The infra‑red light used for the detection of the registration mark is produced by a 12 volt filament lamp driven with direct current and housed in an aluminum fabricated Light Source Assembly.  The assembly is located opposite the Detection Head on the other side of the web of material.</a:t>
            </a:r>
          </a:p>
        </p:txBody>
      </p:sp>
      <p:pic>
        <p:nvPicPr>
          <p:cNvPr id="6554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12" descr="m1108_lamp_assembly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038600"/>
            <a:ext cx="3208338" cy="1825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13" descr="m1108_lamp_assembly_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3657600"/>
            <a:ext cx="2106613" cy="2581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pic>
        <p:nvPicPr>
          <p:cNvPr id="69636"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198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2666999"/>
            <a:ext cx="7772400"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800" kern="0" dirty="0" smtClean="0"/>
              <a:t>Meets quality initiative and ISO requirements.</a:t>
            </a:r>
          </a:p>
          <a:p>
            <a:r>
              <a:rPr lang="en-US" sz="2800" kern="0" dirty="0" smtClean="0"/>
              <a:t>Detection 24/7 without the need for operational intervention.</a:t>
            </a:r>
          </a:p>
          <a:p>
            <a:r>
              <a:rPr lang="en-US" sz="2800" kern="0" dirty="0" smtClean="0"/>
              <a:t>Eliminate the need for manual inspections.</a:t>
            </a:r>
          </a:p>
          <a:p>
            <a:r>
              <a:rPr lang="en-US" sz="2800" kern="0" dirty="0" smtClean="0"/>
              <a:t>Detection of “ALL” keymarks, Guaranteed!</a:t>
            </a:r>
          </a:p>
          <a:p>
            <a:r>
              <a:rPr lang="en-US" sz="2800" kern="0" dirty="0" smtClean="0"/>
              <a:t>CE, CCC and RoHS Compliant</a:t>
            </a:r>
            <a:endParaRPr lang="en-US" sz="2800" kern="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sp>
        <p:nvSpPr>
          <p:cNvPr id="67587" name="Rectangle 3"/>
          <p:cNvSpPr>
            <a:spLocks noGrp="1" noChangeArrowheads="1"/>
          </p:cNvSpPr>
          <p:nvPr>
            <p:ph type="body" idx="1"/>
          </p:nvPr>
        </p:nvSpPr>
        <p:spPr>
          <a:xfrm>
            <a:off x="1676400" y="2667000"/>
            <a:ext cx="5715000" cy="3124200"/>
          </a:xfrm>
        </p:spPr>
        <p:txBody>
          <a:bodyPr/>
          <a:lstStyle/>
          <a:p>
            <a:r>
              <a:rPr lang="en-US" dirty="0"/>
              <a:t>Watermark on Sheeters</a:t>
            </a:r>
          </a:p>
          <a:p>
            <a:r>
              <a:rPr lang="en-US" dirty="0"/>
              <a:t>Wide Format Printing</a:t>
            </a:r>
          </a:p>
          <a:p>
            <a:r>
              <a:rPr lang="en-US" dirty="0"/>
              <a:t>Rotogravure</a:t>
            </a:r>
          </a:p>
          <a:p>
            <a:r>
              <a:rPr lang="en-US" dirty="0"/>
              <a:t>Offset </a:t>
            </a:r>
          </a:p>
          <a:p>
            <a:r>
              <a:rPr lang="en-US" dirty="0" err="1"/>
              <a:t>Flexo</a:t>
            </a:r>
            <a:r>
              <a:rPr lang="en-US" dirty="0"/>
              <a:t> and screen printing </a:t>
            </a:r>
          </a:p>
        </p:txBody>
      </p:sp>
      <p:pic>
        <p:nvPicPr>
          <p:cNvPr id="67588"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t>Detection Results</a:t>
            </a:r>
          </a:p>
        </p:txBody>
      </p:sp>
      <p:pic>
        <p:nvPicPr>
          <p:cNvPr id="13322"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5" name="Picture 16" descr="m1108_cuttoregister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216" y="2514600"/>
            <a:ext cx="4381500" cy="328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a:t>Mission Statement</a:t>
            </a:r>
          </a:p>
        </p:txBody>
      </p:sp>
      <p:sp>
        <p:nvSpPr>
          <p:cNvPr id="6"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Specifications</a:t>
            </a:r>
          </a:p>
        </p:txBody>
      </p:sp>
      <p:pic>
        <p:nvPicPr>
          <p:cNvPr id="3482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34827" name="Rectangle 11"/>
          <p:cNvSpPr>
            <a:spLocks noGrp="1" noChangeArrowheads="1"/>
          </p:cNvSpPr>
          <p:nvPr>
            <p:ph type="body" idx="1"/>
          </p:nvPr>
        </p:nvSpPr>
        <p:spPr>
          <a:xfrm>
            <a:off x="685800" y="2743200"/>
            <a:ext cx="7772400" cy="2667000"/>
          </a:xfrm>
          <a:noFill/>
          <a:ln/>
        </p:spPr>
        <p:txBody>
          <a:bodyPr/>
          <a:lstStyle/>
          <a:p>
            <a:pPr>
              <a:lnSpc>
                <a:spcPct val="80000"/>
              </a:lnSpc>
            </a:pPr>
            <a:r>
              <a:rPr lang="en-US" altLang="zh-CN" sz="2000">
                <a:latin typeface="Georgia" pitchFamily="18" charset="0"/>
                <a:ea typeface="宋体" pitchFamily="2" charset="-122"/>
              </a:rPr>
              <a:t>Registration Accuracy: 1/16" (1.5 mm) or Less From Registration Mark</a:t>
            </a:r>
          </a:p>
          <a:p>
            <a:pPr>
              <a:lnSpc>
                <a:spcPct val="80000"/>
              </a:lnSpc>
            </a:pPr>
            <a:r>
              <a:rPr lang="en-US" altLang="zh-CN" sz="2000">
                <a:latin typeface="Georgia" pitchFamily="18" charset="0"/>
                <a:ea typeface="宋体" pitchFamily="2" charset="-122"/>
              </a:rPr>
              <a:t> Marks Detected: Non-Keyed Watermarks, Keyed Watermarks, Printed Watermarks, and Other Marks Subject to Tests</a:t>
            </a:r>
          </a:p>
          <a:p>
            <a:pPr>
              <a:lnSpc>
                <a:spcPct val="80000"/>
              </a:lnSpc>
            </a:pPr>
            <a:r>
              <a:rPr lang="en-US" altLang="zh-CN" sz="2000">
                <a:latin typeface="Georgia" pitchFamily="18" charset="0"/>
                <a:ea typeface="宋体" pitchFamily="2" charset="-122"/>
              </a:rPr>
              <a:t> Maximum Web Speed: Unlimited</a:t>
            </a:r>
          </a:p>
          <a:p>
            <a:pPr>
              <a:lnSpc>
                <a:spcPct val="80000"/>
              </a:lnSpc>
            </a:pPr>
            <a:r>
              <a:rPr lang="en-US" altLang="zh-CN" sz="2000">
                <a:latin typeface="Georgia" pitchFamily="18" charset="0"/>
                <a:ea typeface="宋体" pitchFamily="2" charset="-122"/>
              </a:rPr>
              <a:t>Dimensions: Rack Mounted </a:t>
            </a:r>
          </a:p>
          <a:p>
            <a:pPr>
              <a:lnSpc>
                <a:spcPct val="80000"/>
              </a:lnSpc>
            </a:pPr>
            <a:r>
              <a:rPr lang="en-US" altLang="zh-CN" sz="2000">
                <a:latin typeface="Georgia" pitchFamily="18" charset="0"/>
                <a:ea typeface="宋体" pitchFamily="2" charset="-122"/>
              </a:rPr>
              <a:t>Ambient Temperature: 40° to 160° F (4° to 70° C) </a:t>
            </a:r>
          </a:p>
          <a:p>
            <a:pPr>
              <a:lnSpc>
                <a:spcPct val="80000"/>
              </a:lnSpc>
            </a:pPr>
            <a:r>
              <a:rPr lang="en-US" altLang="zh-CN" sz="2000">
                <a:latin typeface="Georgia" pitchFamily="18" charset="0"/>
                <a:ea typeface="宋体" pitchFamily="2" charset="-122"/>
              </a:rPr>
              <a:t>Power: 110/220 or 220/240 VAC50/60 Hz Single Phase</a:t>
            </a:r>
            <a:endParaRPr lang="en-US" sz="2000">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Installation at Major Paper Maker</a:t>
            </a:r>
          </a:p>
        </p:txBody>
      </p:sp>
      <p:pic>
        <p:nvPicPr>
          <p:cNvPr id="30728"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9" descr="NeenahPaper_WI_001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667000"/>
            <a:ext cx="2754313" cy="2806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10" descr="NeenahPaper_WI_001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2109" y="2675554"/>
            <a:ext cx="2743200" cy="2803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Installation at Major Paper Maker</a:t>
            </a:r>
          </a:p>
        </p:txBody>
      </p:sp>
      <p:pic>
        <p:nvPicPr>
          <p:cNvPr id="7168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8" descr="NeenahPaper_WI_001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667000"/>
            <a:ext cx="2776538" cy="28178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9" name="Picture 9" descr="NeenahPaper_WI_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667000"/>
            <a:ext cx="2744788" cy="28241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pic>
        <p:nvPicPr>
          <p:cNvPr id="49188" name="Picture 3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7" name="Rectangle 3"/>
          <p:cNvSpPr txBox="1">
            <a:spLocks noChangeArrowheads="1"/>
          </p:cNvSpPr>
          <p:nvPr/>
        </p:nvSpPr>
        <p:spPr bwMode="auto">
          <a:xfrm>
            <a:off x="685800" y="2209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nSpc>
                <a:spcPct val="90000"/>
              </a:lnSpc>
            </a:pPr>
            <a:r>
              <a:rPr lang="en-US" sz="2000" b="0" kern="0" smtClean="0">
                <a:latin typeface="Georgia" pitchFamily="18" charset="0"/>
              </a:rPr>
              <a:t>For reliability; large, medium and small companies turn to RKB for their splice (joint) detection needs.</a:t>
            </a:r>
            <a:endParaRPr lang="en-US" sz="2000" b="0" kern="0" dirty="0">
              <a:latin typeface="Georgia" pitchFamily="18" charset="0"/>
            </a:endParaRPr>
          </a:p>
        </p:txBody>
      </p:sp>
      <p:pic>
        <p:nvPicPr>
          <p:cNvPr id="8" name="Picture 37"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1242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14341"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1905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200" kern="0" dirty="0"/>
              <a:t>R.K.B. OPTO-ELECTRONICS, INC., Syracuse, New York, United States</a:t>
            </a:r>
          </a:p>
          <a:p>
            <a:pPr marL="0" indent="0">
              <a:buNone/>
            </a:pPr>
            <a:r>
              <a:rPr lang="en-US" sz="1200" kern="0" dirty="0"/>
              <a:t>	http://www.rkbopto.com</a:t>
            </a:r>
          </a:p>
          <a:p>
            <a:pPr marL="0" indent="0">
              <a:buNone/>
            </a:pPr>
            <a:r>
              <a:rPr lang="en-US" sz="1200" kern="0" dirty="0"/>
              <a:t>R.K.B. Europe, Santander (SPAIN)</a:t>
            </a:r>
          </a:p>
          <a:p>
            <a:pPr marL="0" indent="0">
              <a:buNone/>
            </a:pPr>
            <a:r>
              <a:rPr lang="en-US" sz="1200" kern="0" dirty="0"/>
              <a:t>	http://rkbdetector.com/</a:t>
            </a:r>
          </a:p>
          <a:p>
            <a:pPr marL="0" indent="0">
              <a:buNone/>
            </a:pPr>
            <a:r>
              <a:rPr lang="en-US" sz="1200" kern="0" dirty="0"/>
              <a:t>Arkia  Industrial, Sao Paulo, </a:t>
            </a:r>
            <a:r>
              <a:rPr lang="en-US" sz="1200" kern="0" dirty="0" err="1"/>
              <a:t>Brasil</a:t>
            </a:r>
            <a:endParaRPr lang="en-US" sz="1200" kern="0" dirty="0"/>
          </a:p>
          <a:p>
            <a:pPr marL="0" indent="0">
              <a:buNone/>
            </a:pPr>
            <a:r>
              <a:rPr lang="en-US" sz="1200" kern="0" dirty="0"/>
              <a:t>	http://www.arkia.com.br</a:t>
            </a:r>
          </a:p>
          <a:p>
            <a:pPr marL="0" indent="0">
              <a:buNone/>
            </a:pPr>
            <a:r>
              <a:rPr lang="en-US" sz="1200" kern="0" dirty="0"/>
              <a:t>FIOCCHI Process Instrumentation, Milan, Italy</a:t>
            </a:r>
          </a:p>
          <a:p>
            <a:pPr marL="0" indent="0">
              <a:buNone/>
            </a:pPr>
            <a:r>
              <a:rPr lang="en-US" sz="1200" kern="0" dirty="0"/>
              <a:t>	http://www. fioproin.it</a:t>
            </a:r>
          </a:p>
          <a:p>
            <a:pPr marL="0" indent="0">
              <a:buNone/>
            </a:pPr>
            <a:r>
              <a:rPr lang="en-US" sz="1200" kern="0" dirty="0" err="1"/>
              <a:t>Grupo</a:t>
            </a:r>
            <a:r>
              <a:rPr lang="en-US" sz="1200" kern="0" dirty="0"/>
              <a:t> ROSA </a:t>
            </a:r>
            <a:r>
              <a:rPr lang="en-US" sz="1200" kern="0" dirty="0" err="1"/>
              <a:t>Automatización</a:t>
            </a:r>
            <a:r>
              <a:rPr lang="en-US" sz="1200" kern="0" dirty="0"/>
              <a:t> y Control S.A. de C.V., Chihuahua, Mexico</a:t>
            </a:r>
          </a:p>
          <a:p>
            <a:pPr marL="0" indent="0">
              <a:buNone/>
            </a:pPr>
            <a:r>
              <a:rPr lang="en-US" sz="1200" kern="0" dirty="0"/>
              <a:t>	http://gruporosa.com.mx/</a:t>
            </a:r>
          </a:p>
          <a:p>
            <a:pPr marL="0" indent="0">
              <a:buNone/>
            </a:pPr>
            <a:r>
              <a:rPr lang="en-US" sz="1200" kern="0" dirty="0"/>
              <a:t>PT. </a:t>
            </a:r>
            <a:r>
              <a:rPr lang="en-US" sz="1200" kern="0" dirty="0" err="1"/>
              <a:t>Pentraco</a:t>
            </a:r>
            <a:r>
              <a:rPr lang="en-US" sz="1200" kern="0" dirty="0"/>
              <a:t> </a:t>
            </a:r>
            <a:r>
              <a:rPr lang="en-US" sz="1200" kern="0" dirty="0" err="1"/>
              <a:t>Karya</a:t>
            </a:r>
            <a:r>
              <a:rPr lang="en-US" sz="1200" kern="0" dirty="0"/>
              <a:t> </a:t>
            </a:r>
            <a:r>
              <a:rPr lang="en-US" sz="1200" kern="0" dirty="0" err="1"/>
              <a:t>Adiprestasi</a:t>
            </a:r>
            <a:r>
              <a:rPr lang="en-US" sz="1200" kern="0" dirty="0"/>
              <a:t>, Jakarta Barat, Indonesia</a:t>
            </a:r>
          </a:p>
          <a:p>
            <a:pPr marL="0" indent="0">
              <a:buNone/>
            </a:pPr>
            <a:r>
              <a:rPr lang="en-US" sz="1200" kern="0" dirty="0"/>
              <a:t>	http://www.pentraco.com/</a:t>
            </a:r>
          </a:p>
          <a:p>
            <a:pPr marL="0" indent="0">
              <a:buNone/>
            </a:pPr>
            <a:r>
              <a:rPr lang="en-US" sz="1200" kern="0" dirty="0"/>
              <a:t>Quality2Process B.V., Hengelo, The Netherlands</a:t>
            </a:r>
          </a:p>
          <a:p>
            <a:pPr marL="0" indent="0">
              <a:buNone/>
            </a:pPr>
            <a:r>
              <a:rPr lang="en-US" sz="1200" kern="0" dirty="0"/>
              <a:t>	http://www.quality2process.com</a:t>
            </a:r>
          </a:p>
          <a:p>
            <a:pPr marL="0" indent="0">
              <a:buNone/>
            </a:pPr>
            <a:r>
              <a:rPr lang="en-US" sz="1200" kern="0" dirty="0"/>
              <a:t>Splice Detector Technologies, Syracuse, New York, United States</a:t>
            </a:r>
          </a:p>
          <a:p>
            <a:pPr marL="0" indent="0">
              <a:buNone/>
            </a:pPr>
            <a:r>
              <a:rPr lang="en-US" sz="1200" kern="0" dirty="0"/>
              <a:t>	http://www.splicedetector.net / www.hole-detection.com / www.webinspection.us / 	www.splicedetector.com</a:t>
            </a:r>
          </a:p>
          <a:p>
            <a:pPr marL="0" indent="0">
              <a:buNone/>
            </a:pPr>
            <a:r>
              <a:rPr lang="en-US" sz="1200" kern="0" dirty="0"/>
              <a:t>Suzhou Machine Vision Co., Ltd., Suzhou, Jiangsu, China</a:t>
            </a:r>
          </a:p>
          <a:p>
            <a:pPr marL="0" indent="0">
              <a:buNone/>
            </a:pPr>
            <a:r>
              <a:rPr lang="en-US" sz="1200" kern="0" dirty="0"/>
              <a:t>	http://rkb.chinapaper.net</a:t>
            </a:r>
          </a:p>
          <a:p>
            <a:pPr marL="0" indent="0">
              <a:buNone/>
            </a:pPr>
            <a:r>
              <a:rPr lang="en-US" sz="1200" kern="0" dirty="0"/>
              <a:t>Swallow Machinery Co., Ltd., </a:t>
            </a:r>
            <a:r>
              <a:rPr lang="en-US" sz="1200" kern="0" dirty="0" err="1"/>
              <a:t>Meltham</a:t>
            </a:r>
            <a:r>
              <a:rPr lang="en-US" sz="1200" kern="0" dirty="0"/>
              <a:t>, Holmfirth, United Kingdom</a:t>
            </a:r>
          </a:p>
          <a:p>
            <a:pPr marL="0" indent="0">
              <a:buNone/>
            </a:pPr>
            <a:r>
              <a:rPr lang="en-US" sz="1200" kern="0" dirty="0"/>
              <a:t>	http://www.swallowmachinery.com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7772400" cy="1143000"/>
          </a:xfrm>
          <a:noFill/>
          <a:ln/>
        </p:spPr>
        <p:txBody>
          <a:bodyPr/>
          <a:lstStyle/>
          <a:p>
            <a:r>
              <a:rPr lang="en-US" sz="4000" dirty="0"/>
              <a:t>Model 1108 </a:t>
            </a:r>
            <a:r>
              <a:rPr lang="en-US" sz="4000" dirty="0" err="1"/>
              <a:t>Keymark</a:t>
            </a:r>
            <a:r>
              <a:rPr lang="en-US" sz="4000" dirty="0"/>
              <a:t>® Register Control™ Technology</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a:latin typeface="Arial" charset="0"/>
              </a:rPr>
              <a:t>FOR MORE INFO...</a:t>
            </a:r>
            <a:endParaRPr lang="en-US"/>
          </a:p>
        </p:txBody>
      </p:sp>
      <p:pic>
        <p:nvPicPr>
          <p:cNvPr id="6" name="Picture 10" descr="m1108_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286000"/>
            <a:ext cx="3054350" cy="2690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4"/>
          <p:cNvSpPr>
            <a:spLocks noGrp="1" noChangeArrowheads="1"/>
          </p:cNvSpPr>
          <p:nvPr>
            <p:ph sz="half" idx="2"/>
          </p:nvPr>
        </p:nvSpPr>
        <p:spPr>
          <a:xfrm>
            <a:off x="457200" y="5715000"/>
            <a:ext cx="8305800" cy="838200"/>
          </a:xfrm>
          <a:noFill/>
          <a:ln/>
        </p:spPr>
        <p:txBody>
          <a:bodyPr/>
          <a:lstStyle/>
          <a:p>
            <a:pPr>
              <a:buNone/>
            </a:pPr>
            <a:r>
              <a:rPr lang="en-US" sz="1400" dirty="0"/>
              <a:t>http://www.splicedetector.net/splicedetector_products/cut_to_register.html</a:t>
            </a:r>
          </a:p>
          <a:p>
            <a:pPr>
              <a:buNone/>
            </a:pPr>
            <a:r>
              <a:rPr lang="en-US" sz="1400" dirty="0"/>
              <a:t>http://www.splicedetector.com/splicedetector_products/m1108_cut_to_register.html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9227" name="Picture 11" descr="1108Log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667000"/>
            <a:ext cx="7724775" cy="18288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Overview of </a:t>
            </a:r>
            <a:r>
              <a:rPr lang="en-US" sz="4000" dirty="0" smtClean="0"/>
              <a:t>Benefits</a:t>
            </a:r>
            <a:endParaRPr lang="en-US" sz="4000" dirty="0"/>
          </a:p>
        </p:txBody>
      </p:sp>
      <p:sp>
        <p:nvSpPr>
          <p:cNvPr id="5124" name="Text Box 4"/>
          <p:cNvSpPr txBox="1">
            <a:spLocks noChangeArrowheads="1"/>
          </p:cNvSpPr>
          <p:nvPr/>
        </p:nvSpPr>
        <p:spPr bwMode="auto">
          <a:xfrm>
            <a:off x="838200" y="2590800"/>
            <a:ext cx="7467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latin typeface="Georgia" pitchFamily="18" charset="0"/>
                <a:ea typeface="宋体" pitchFamily="2" charset="-122"/>
              </a:rPr>
              <a:t>The Model 1108 </a:t>
            </a:r>
            <a:r>
              <a:rPr lang="en-US" altLang="zh-CN" sz="2000" dirty="0" err="1">
                <a:latin typeface="Georgia" pitchFamily="18" charset="0"/>
                <a:ea typeface="宋体" pitchFamily="2" charset="-122"/>
              </a:rPr>
              <a:t>Keymark</a:t>
            </a:r>
            <a:r>
              <a:rPr lang="en-US" altLang="zh-CN" sz="2000" dirty="0">
                <a:latin typeface="Georgia" pitchFamily="18" charset="0"/>
                <a:ea typeface="宋体" pitchFamily="2" charset="-122"/>
              </a:rPr>
              <a:t>® Register Control™ Technology is designed for integration with existing production equipment to ensure in-register processing of web materials. It is suitable for many types of processing, printing, and converting applications requiring material registration or similar process controls. The most important aspect of registration control is reliable detection of the registration mark. Our Model 1108 is compatible with a wide range of illumination, sensing, and signal processing technologies for detection of any type of mark including keyed, non-keyed, printed and watermarks. </a:t>
            </a:r>
            <a:endParaRPr lang="en-US" sz="2000" dirty="0">
              <a:latin typeface="Georgia" pitchFamily="18" charset="0"/>
            </a:endParaRPr>
          </a:p>
        </p:txBody>
      </p:sp>
      <p:pic>
        <p:nvPicPr>
          <p:cNvPr id="5125"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dirty="0"/>
              <a:t>Methodology</a:t>
            </a:r>
          </a:p>
        </p:txBody>
      </p:sp>
      <p:sp>
        <p:nvSpPr>
          <p:cNvPr id="73731" name="Rectangle 3"/>
          <p:cNvSpPr>
            <a:spLocks noGrp="1" noChangeArrowheads="1"/>
          </p:cNvSpPr>
          <p:nvPr>
            <p:ph type="body" idx="1"/>
          </p:nvPr>
        </p:nvSpPr>
        <p:spPr>
          <a:xfrm>
            <a:off x="609600" y="2057400"/>
            <a:ext cx="7772400" cy="2133600"/>
          </a:xfrm>
        </p:spPr>
        <p:txBody>
          <a:bodyPr/>
          <a:lstStyle/>
          <a:p>
            <a:pPr>
              <a:lnSpc>
                <a:spcPct val="90000"/>
              </a:lnSpc>
            </a:pPr>
            <a:r>
              <a:rPr lang="en-US" sz="1800" b="0" dirty="0">
                <a:latin typeface="Georgia" pitchFamily="18" charset="0"/>
              </a:rPr>
              <a:t>The Model 1108 </a:t>
            </a:r>
            <a:r>
              <a:rPr lang="en-US" sz="1800" b="0" dirty="0" err="1">
                <a:latin typeface="Georgia" pitchFamily="18" charset="0"/>
              </a:rPr>
              <a:t>Keymark</a:t>
            </a:r>
            <a:r>
              <a:rPr lang="en-US" sz="1800" b="0" dirty="0">
                <a:latin typeface="Georgia" pitchFamily="18" charset="0"/>
              </a:rPr>
              <a:t>® Register Control™ Technology controls the printing, embossing or knife of a cutter to insure continuous in‑register processing of web materials.  The registration mark (watermarked, printed, etc.) is photo-electronically detected in the moving web by a detection head which utilizes an detector in conjunction with a lighting technique which enhances the visibility of the mark. In this presentation we will use the example of registering a watermark in a paper sheet cutting operation.</a:t>
            </a:r>
          </a:p>
        </p:txBody>
      </p:sp>
      <p:pic>
        <p:nvPicPr>
          <p:cNvPr id="8" name="Picture 4" descr="m1108_appro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8" y="4191000"/>
            <a:ext cx="3419475"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6" descr="m3010_001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2253" y="4191000"/>
            <a:ext cx="3043238"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4"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4000" dirty="0"/>
              <a:t>Methodology</a:t>
            </a:r>
          </a:p>
        </p:txBody>
      </p:sp>
      <p:sp>
        <p:nvSpPr>
          <p:cNvPr id="75779" name="Rectangle 3"/>
          <p:cNvSpPr>
            <a:spLocks noGrp="1" noChangeArrowheads="1"/>
          </p:cNvSpPr>
          <p:nvPr>
            <p:ph type="body" idx="1"/>
          </p:nvPr>
        </p:nvSpPr>
        <p:spPr>
          <a:xfrm>
            <a:off x="685800" y="1981200"/>
            <a:ext cx="7772400" cy="1219200"/>
          </a:xfrm>
        </p:spPr>
        <p:txBody>
          <a:bodyPr/>
          <a:lstStyle/>
          <a:p>
            <a:r>
              <a:rPr lang="en-US" sz="1800" b="0">
                <a:latin typeface="Georgia" pitchFamily="18" charset="0"/>
              </a:rPr>
              <a:t>Reliable detection to a registration mark (keymark) is the most important aspect of registration control.  Once the registration mark is detected, it may be compared to the anticipated future function to determine whether the material is being processed in‑register.</a:t>
            </a:r>
          </a:p>
        </p:txBody>
      </p:sp>
      <p:pic>
        <p:nvPicPr>
          <p:cNvPr id="7" name="Picture 4" descr="water_making_method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3505200"/>
            <a:ext cx="4022725" cy="2744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5"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4000" dirty="0"/>
              <a:t>Methodology</a:t>
            </a:r>
          </a:p>
        </p:txBody>
      </p:sp>
      <p:sp>
        <p:nvSpPr>
          <p:cNvPr id="77827" name="Rectangle 3"/>
          <p:cNvSpPr>
            <a:spLocks noGrp="1" noChangeArrowheads="1"/>
          </p:cNvSpPr>
          <p:nvPr>
            <p:ph type="body" idx="1"/>
          </p:nvPr>
        </p:nvSpPr>
        <p:spPr>
          <a:xfrm>
            <a:off x="457200" y="2057400"/>
            <a:ext cx="3733800" cy="4343400"/>
          </a:xfrm>
        </p:spPr>
        <p:txBody>
          <a:bodyPr/>
          <a:lstStyle/>
          <a:p>
            <a:pPr>
              <a:lnSpc>
                <a:spcPct val="80000"/>
              </a:lnSpc>
            </a:pPr>
            <a:r>
              <a:rPr lang="en-US" sz="2000" b="0">
                <a:latin typeface="Georgia" pitchFamily="18" charset="0"/>
              </a:rPr>
              <a:t>In a paper sheeting operation, for example, the future cut‑line is an imaginary cut‑line the Register Control Computer calculates in relationship to the detection head used to detect the registration mark.  Because the mark must be detected sufficiently ahead of the cutter knife to maximize knife correction time available, the future cut‑line must be calculated to offset the difference between the knife and the detection head.</a:t>
            </a:r>
          </a:p>
        </p:txBody>
      </p:sp>
      <p:pic>
        <p:nvPicPr>
          <p:cNvPr id="7"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6" descr="m1108_block_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588" y="2743200"/>
            <a:ext cx="4067175" cy="2740025"/>
          </a:xfrm>
          <a:prstGeom prst="roundRect">
            <a:avLst>
              <a:gd name="adj" fmla="val 8594"/>
            </a:avLst>
          </a:prstGeom>
          <a:solidFill>
            <a:srgbClr val="FFFFFF">
              <a:shade val="85000"/>
            </a:srgbClr>
          </a:solidFill>
          <a:ln>
            <a:noFill/>
          </a:ln>
          <a:effectLst>
            <a:outerShdw blurRad="184150" dist="241300" dir="11520000" sx="110000" sy="110000" algn="ctr">
              <a:srgbClr val="000000">
                <a:alpha val="18000"/>
              </a:srgbClr>
            </a:outerShdw>
            <a:reflection blurRad="12700" stA="38000" endPos="28000" dist="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dirty="0"/>
              <a:t>Methodology</a:t>
            </a:r>
          </a:p>
        </p:txBody>
      </p:sp>
      <p:sp>
        <p:nvSpPr>
          <p:cNvPr id="79875" name="Rectangle 3"/>
          <p:cNvSpPr>
            <a:spLocks noGrp="1" noChangeArrowheads="1"/>
          </p:cNvSpPr>
          <p:nvPr>
            <p:ph type="body" idx="1"/>
          </p:nvPr>
        </p:nvSpPr>
        <p:spPr>
          <a:xfrm>
            <a:off x="457200" y="2362200"/>
            <a:ext cx="4419600" cy="4038600"/>
          </a:xfrm>
        </p:spPr>
        <p:txBody>
          <a:bodyPr/>
          <a:lstStyle/>
          <a:p>
            <a:pPr>
              <a:lnSpc>
                <a:spcPct val="80000"/>
              </a:lnSpc>
            </a:pPr>
            <a:r>
              <a:rPr lang="en-US" sz="1800" b="0">
                <a:latin typeface="Georgia" pitchFamily="18" charset="0"/>
              </a:rPr>
              <a:t>The future cut‑line is determined by electronically encoding the movement of the web in relationship to the rotation of the cutter knife.  The future cut‑line is then positionally synchronized with the detection head by mathematically accounting for the distance between the detection head and the cutter knife in terms of the sheet length being cut.  Thus, the future cut‑line is a signal which occurs when the location of a future cut‑line passes under the detection head.  This signal is then logically compared against the detection of the registration mark to determine if the cutter is in synchronization or needs correction.</a:t>
            </a:r>
          </a:p>
        </p:txBody>
      </p:sp>
      <p:pic>
        <p:nvPicPr>
          <p:cNvPr id="7" name="Picture 5" descr="m1108_methodology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283" y="3332919"/>
            <a:ext cx="3181350" cy="1706563"/>
          </a:xfrm>
          <a:prstGeom prst="roundRect">
            <a:avLst>
              <a:gd name="adj" fmla="val 8594"/>
            </a:avLst>
          </a:prstGeom>
          <a:solidFill>
            <a:srgbClr val="FFFFFF">
              <a:shade val="85000"/>
            </a:srgbClr>
          </a:solidFill>
          <a:ln>
            <a:noFill/>
          </a:ln>
          <a:effectLst>
            <a:outerShdw blurRad="184150" dist="241300" dir="11520000" sx="110000" sy="110000" algn="ctr">
              <a:srgbClr val="000000">
                <a:alpha val="18000"/>
              </a:srgbClr>
            </a:outerShdw>
            <a:reflection blurRad="12700" stA="38000" endPos="28000" dist="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a:extLst/>
        </p:spPr>
      </p:pic>
      <p:pic>
        <p:nvPicPr>
          <p:cNvPr id="8" name="Picture 5"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TotalTime>
  <Words>1383</Words>
  <Application>Microsoft Office PowerPoint</Application>
  <PresentationFormat>On-screen Show (4:3)</PresentationFormat>
  <Paragraphs>111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System Overview</vt:lpstr>
      <vt:lpstr>Mission Statement</vt:lpstr>
      <vt:lpstr>Model 1108 Keymark® Register Control™ Technology</vt:lpstr>
      <vt:lpstr>Technology</vt:lpstr>
      <vt:lpstr>Overview of Benefits</vt:lpstr>
      <vt:lpstr>Methodology</vt:lpstr>
      <vt:lpstr>Methodology</vt:lpstr>
      <vt:lpstr>Methodology</vt:lpstr>
      <vt:lpstr>Methodology</vt:lpstr>
      <vt:lpstr>Methodology</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Specifications</vt:lpstr>
      <vt:lpstr>Installation at Major Paper Maker</vt:lpstr>
      <vt:lpstr>Installation at Major Paper Maker</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23</cp:revision>
  <dcterms:created xsi:type="dcterms:W3CDTF">1601-01-01T00:00:00Z</dcterms:created>
  <dcterms:modified xsi:type="dcterms:W3CDTF">2016-05-30T20:13:55Z</dcterms:modified>
</cp:coreProperties>
</file>