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9"/>
  </p:notesMasterIdLst>
  <p:sldIdLst>
    <p:sldId id="256" r:id="rId2"/>
    <p:sldId id="259" r:id="rId3"/>
    <p:sldId id="260" r:id="rId4"/>
    <p:sldId id="261" r:id="rId5"/>
    <p:sldId id="257" r:id="rId6"/>
    <p:sldId id="262" r:id="rId7"/>
    <p:sldId id="258" r:id="rId8"/>
    <p:sldId id="279" r:id="rId9"/>
    <p:sldId id="283" r:id="rId10"/>
    <p:sldId id="282" r:id="rId11"/>
    <p:sldId id="281" r:id="rId12"/>
    <p:sldId id="280" r:id="rId13"/>
    <p:sldId id="286" r:id="rId14"/>
    <p:sldId id="284" r:id="rId15"/>
    <p:sldId id="264" r:id="rId16"/>
    <p:sldId id="267" r:id="rId17"/>
    <p:sldId id="285" r:id="rId18"/>
    <p:sldId id="288" r:id="rId19"/>
    <p:sldId id="287" r:id="rId20"/>
    <p:sldId id="265" r:id="rId21"/>
    <p:sldId id="271" r:id="rId22"/>
    <p:sldId id="269" r:id="rId23"/>
    <p:sldId id="289" r:id="rId24"/>
    <p:sldId id="275" r:id="rId25"/>
    <p:sldId id="276" r:id="rId26"/>
    <p:sldId id="278" r:id="rId27"/>
    <p:sldId id="266" r:id="rId28"/>
  </p:sldIdLst>
  <p:sldSz cx="9144000" cy="6858000" type="screen4x3"/>
  <p:notesSz cx="6858000" cy="9144000"/>
  <p:defaultTextStyle>
    <a:defPPr>
      <a:defRPr lang="en-US"/>
    </a:defPPr>
    <a:lvl1pPr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5pPr>
    <a:lvl6pPr marL="2286000" algn="l" defTabSz="914400" rtl="0" eaLnBrk="1" latinLnBrk="0" hangingPunct="1">
      <a:defRPr kumimoji="1" sz="2400" kern="1200">
        <a:solidFill>
          <a:schemeClr val="tx1"/>
        </a:solidFill>
        <a:latin typeface="Times New Roman" pitchFamily="18" charset="0"/>
        <a:ea typeface="+mn-ea"/>
        <a:cs typeface="+mn-cs"/>
      </a:defRPr>
    </a:lvl6pPr>
    <a:lvl7pPr marL="2743200" algn="l" defTabSz="914400" rtl="0" eaLnBrk="1" latinLnBrk="0" hangingPunct="1">
      <a:defRPr kumimoji="1" sz="2400" kern="1200">
        <a:solidFill>
          <a:schemeClr val="tx1"/>
        </a:solidFill>
        <a:latin typeface="Times New Roman" pitchFamily="18" charset="0"/>
        <a:ea typeface="+mn-ea"/>
        <a:cs typeface="+mn-cs"/>
      </a:defRPr>
    </a:lvl7pPr>
    <a:lvl8pPr marL="3200400" algn="l" defTabSz="914400" rtl="0" eaLnBrk="1" latinLnBrk="0" hangingPunct="1">
      <a:defRPr kumimoji="1" sz="2400" kern="1200">
        <a:solidFill>
          <a:schemeClr val="tx1"/>
        </a:solidFill>
        <a:latin typeface="Times New Roman" pitchFamily="18" charset="0"/>
        <a:ea typeface="+mn-ea"/>
        <a:cs typeface="+mn-cs"/>
      </a:defRPr>
    </a:lvl8pPr>
    <a:lvl9pPr marL="3657600" algn="l" defTabSz="914400" rtl="0" eaLnBrk="1" latinLnBrk="0" hangingPunct="1">
      <a:defRPr kumimoji="1"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103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defRPr kumimoji="0" sz="1200"/>
            </a:lvl1pPr>
          </a:lstStyle>
          <a:p>
            <a:endParaRPr lang="en-US" dirty="0"/>
          </a:p>
        </p:txBody>
      </p:sp>
      <p:sp>
        <p:nvSpPr>
          <p:cNvPr id="2051" name="Rectangle 3"/>
          <p:cNvSpPr>
            <a:spLocks noGrp="1" noRot="1" noChangeAspect="1" noChangeArrowheads="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52" name="Rectangle 4"/>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3" name="Rectangle 5"/>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defRPr kumimoji="0" sz="1200"/>
            </a:lvl1pPr>
          </a:lstStyle>
          <a:p>
            <a:endParaRPr lang="en-US" dirty="0"/>
          </a:p>
        </p:txBody>
      </p:sp>
      <p:sp>
        <p:nvSpPr>
          <p:cNvPr id="205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defRPr kumimoji="0" sz="1200"/>
            </a:lvl1pPr>
          </a:lstStyle>
          <a:p>
            <a:endParaRPr lang="en-US" dirty="0"/>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lgn="r">
              <a:defRPr kumimoji="0" sz="1200"/>
            </a:lvl1pPr>
          </a:lstStyle>
          <a:p>
            <a:fld id="{68073054-9045-4CB8-9A9B-EC136F0C6082}" type="slidenum">
              <a:rPr lang="en-US"/>
              <a:pPr/>
              <a:t>‹#›</a:t>
            </a:fld>
            <a:endParaRPr lang="en-US" dirty="0"/>
          </a:p>
        </p:txBody>
      </p:sp>
    </p:spTree>
    <p:extLst>
      <p:ext uri="{BB962C8B-B14F-4D97-AF65-F5344CB8AC3E}">
        <p14:creationId xmlns:p14="http://schemas.microsoft.com/office/powerpoint/2010/main" val="8300097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50380A-F146-4302-A1FF-42D31D2651C6}" type="slidenum">
              <a:rPr lang="en-US"/>
              <a:pPr/>
              <a:t>1</a:t>
            </a:fld>
            <a:endParaRPr lang="en-US" dirty="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781759-A505-4E67-B9FA-07362C532D48}" type="slidenum">
              <a:rPr lang="en-US"/>
              <a:pPr/>
              <a:t>10</a:t>
            </a:fld>
            <a:endParaRPr lang="en-US" dirty="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E0301B-702C-489A-A608-EEED8D46437A}" type="slidenum">
              <a:rPr lang="en-US"/>
              <a:pPr/>
              <a:t>11</a:t>
            </a:fld>
            <a:endParaRPr lang="en-US" dirty="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5EB95B-D7DA-4292-A399-7F27ED0651F3}" type="slidenum">
              <a:rPr lang="en-US"/>
              <a:pPr/>
              <a:t>12</a:t>
            </a:fld>
            <a:endParaRPr lang="en-US" dirty="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F647F9-09B6-4A36-AC7E-F230FAAB0F63}" type="slidenum">
              <a:rPr lang="en-US"/>
              <a:pPr/>
              <a:t>13</a:t>
            </a:fld>
            <a:endParaRPr lang="en-US" dirty="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F279BD-07CB-4904-B773-AD5193EDC192}" type="slidenum">
              <a:rPr lang="en-US"/>
              <a:pPr/>
              <a:t>14</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689165-3F69-4F27-9B77-9416CD5D719E}" type="slidenum">
              <a:rPr lang="en-US"/>
              <a:pPr/>
              <a:t>15</a:t>
            </a:fld>
            <a:endParaRPr lang="en-US" dirty="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F4DE82-3244-411A-8223-10596DBC2BA5}" type="slidenum">
              <a:rPr lang="en-US"/>
              <a:pPr/>
              <a:t>16</a:t>
            </a:fld>
            <a:endParaRPr lang="en-US" dirty="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7D8A8B-56A9-4133-8BC3-0EA9DEC2835F}" type="slidenum">
              <a:rPr lang="en-US"/>
              <a:pPr/>
              <a:t>17</a:t>
            </a:fld>
            <a:endParaRPr lang="en-US" dirty="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81E7F1-B4A4-48DD-9C65-201C3960B28C}" type="slidenum">
              <a:rPr lang="en-US"/>
              <a:pPr/>
              <a:t>18</a:t>
            </a:fld>
            <a:endParaRPr lang="en-US" dirty="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2C6704-69DF-4AE9-88B3-314C61728E39}" type="slidenum">
              <a:rPr lang="en-US"/>
              <a:pPr/>
              <a:t>19</a:t>
            </a:fld>
            <a:endParaRPr lang="en-US" dirty="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856E8C-49F2-48E1-9168-44C127FDC8B5}" type="slidenum">
              <a:rPr lang="en-US"/>
              <a:pPr/>
              <a:t>2</a:t>
            </a:fld>
            <a:endParaRPr lang="en-US" dirty="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BD4C64-31A7-466D-A97F-14C69EB18F3A}" type="slidenum">
              <a:rPr lang="en-US"/>
              <a:pPr/>
              <a:t>20</a:t>
            </a:fld>
            <a:endParaRPr lang="en-US" dirty="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F3148F-D211-4D1A-A21E-D5C0FC60D8AB}" type="slidenum">
              <a:rPr lang="en-US"/>
              <a:pPr/>
              <a:t>21</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C20BC5-6314-44C9-BEA2-88350A1480BA}" type="slidenum">
              <a:rPr lang="en-US"/>
              <a:pPr/>
              <a:t>22</a:t>
            </a:fld>
            <a:endParaRPr lang="en-US" dirty="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6DDD44-9B55-4526-8DFF-37ABDF47EFF5}" type="slidenum">
              <a:rPr lang="en-US"/>
              <a:pPr/>
              <a:t>23</a:t>
            </a:fld>
            <a:endParaRPr lang="en-US" dirty="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8FD82F-A6F6-469A-8926-C660F9BF1488}" type="slidenum">
              <a:rPr lang="en-US"/>
              <a:pPr/>
              <a:t>24</a:t>
            </a:fld>
            <a:endParaRPr lang="en-US" dirty="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911D16-9938-415C-9194-8713896BC38F}" type="slidenum">
              <a:rPr lang="en-US"/>
              <a:pPr/>
              <a:t>25</a:t>
            </a:fld>
            <a:endParaRPr lang="en-US" dirty="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C2F091-C4E5-4ECA-81E8-CA1A0E020F0A}" type="slidenum">
              <a:rPr lang="en-US"/>
              <a:pPr/>
              <a:t>26</a:t>
            </a:fld>
            <a:endParaRPr lang="en-US" dirty="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6E6BBC-7748-44D1-9FFD-8E125E88E72B}" type="slidenum">
              <a:rPr lang="en-US"/>
              <a:pPr/>
              <a:t>27</a:t>
            </a:fld>
            <a:endParaRPr lang="en-US" dirty="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05DFA6-94BF-46AA-8603-F079508B1BB7}" type="slidenum">
              <a:rPr lang="en-US"/>
              <a:pPr/>
              <a:t>3</a:t>
            </a:fld>
            <a:endParaRPr lang="en-US" dirty="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C53348-3CB2-4A2E-9989-982DA5BD3A3A}" type="slidenum">
              <a:rPr lang="en-US"/>
              <a:pPr/>
              <a:t>4</a:t>
            </a:fld>
            <a:endParaRPr lang="en-US"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3125FA-6435-4E95-A64F-B3808D9EFC5F}" type="slidenum">
              <a:rPr lang="en-US"/>
              <a:pPr/>
              <a:t>5</a:t>
            </a:fld>
            <a:endParaRPr lang="en-US" dirty="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7EDA11-7A12-4B4E-8749-C033FD046BAF}" type="slidenum">
              <a:rPr lang="en-US"/>
              <a:pPr/>
              <a:t>6</a:t>
            </a:fld>
            <a:endParaRPr lang="en-US" dirty="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83AA98-B8AD-4D7B-AAC3-30410ACB1BA1}" type="slidenum">
              <a:rPr lang="en-US"/>
              <a:pPr/>
              <a:t>7</a:t>
            </a:fld>
            <a:endParaRPr lang="en-US" dirty="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67DD18-AD46-48C9-BC8A-8820ADB81A2B}" type="slidenum">
              <a:rPr lang="en-US"/>
              <a:pPr/>
              <a:t>8</a:t>
            </a:fld>
            <a:endParaRPr lang="en-US" dirty="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0D738C-774D-47A0-A340-1B0FB01504FD}" type="slidenum">
              <a:rPr lang="en-US"/>
              <a:pPr/>
              <a:t>9</a:t>
            </a:fld>
            <a:endParaRPr lang="en-US" dirty="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amma/>
                <a:shade val="46275"/>
                <a:invGamma/>
              </a:schemeClr>
            </a:gs>
            <a:gs pos="5000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3075" name="Rectangle 3"/>
          <p:cNvSpPr>
            <a:spLocks noChangeArrowheads="1"/>
          </p:cNvSpPr>
          <p:nvPr/>
        </p:nvSpPr>
        <p:spPr bwMode="auto">
          <a:xfrm>
            <a:off x="685800" y="2438400"/>
            <a:ext cx="8456613" cy="762000"/>
          </a:xfrm>
          <a:prstGeom prst="rect">
            <a:avLst/>
          </a:prstGeom>
          <a:gradFill rotWithShape="0">
            <a:gsLst>
              <a:gs pos="0">
                <a:schemeClr val="bg1"/>
              </a:gs>
              <a:gs pos="100000">
                <a:schemeClr val="bg1">
                  <a:gamma/>
                  <a:shade val="15294"/>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3076" name="Rectangle 4"/>
          <p:cNvSpPr>
            <a:spLocks noGrp="1" noChangeArrowheads="1"/>
          </p:cNvSpPr>
          <p:nvPr>
            <p:ph type="ctrTitle" sz="quarter"/>
          </p:nvPr>
        </p:nvSpPr>
        <p:spPr>
          <a:xfrm>
            <a:off x="685800" y="2286000"/>
            <a:ext cx="7772400" cy="1143000"/>
          </a:xfrm>
        </p:spPr>
        <p:txBody>
          <a:bodyPr/>
          <a:lstStyle>
            <a:lvl1pPr>
              <a:defRPr/>
            </a:lvl1pPr>
          </a:lstStyle>
          <a:p>
            <a:pPr lvl="0"/>
            <a:r>
              <a:rPr lang="en-US" noProof="0" smtClean="0"/>
              <a:t>Click to edit Master title style</a:t>
            </a:r>
          </a:p>
        </p:txBody>
      </p:sp>
      <p:sp>
        <p:nvSpPr>
          <p:cNvPr id="3077" name="Rectangle 5"/>
          <p:cNvSpPr>
            <a:spLocks noGrp="1" noChangeArrowheads="1"/>
          </p:cNvSpPr>
          <p:nvPr>
            <p:ph type="subTitle" sz="quarter" idx="1"/>
          </p:nvPr>
        </p:nvSpPr>
        <p:spPr>
          <a:xfrm>
            <a:off x="2057400" y="4114800"/>
            <a:ext cx="6400800" cy="1752600"/>
          </a:xfrm>
        </p:spPr>
        <p:txBody>
          <a:bodyPr/>
          <a:lstStyle>
            <a:lvl1pPr marL="0" indent="0" algn="ctr">
              <a:buFont typeface="Wingdings" pitchFamily="2" charset="2"/>
              <a:buNone/>
              <a:defRPr b="0">
                <a:latin typeface="Times New Roman" pitchFamily="18" charset="0"/>
              </a:defRPr>
            </a:lvl1pPr>
          </a:lstStyle>
          <a:p>
            <a:pPr lvl="0"/>
            <a:r>
              <a:rPr lang="en-US" noProof="0" smtClean="0"/>
              <a:t>Click to edit Master subtitle style</a:t>
            </a:r>
          </a:p>
        </p:txBody>
      </p:sp>
      <p:sp>
        <p:nvSpPr>
          <p:cNvPr id="3078" name="Rectangle 6"/>
          <p:cNvSpPr>
            <a:spLocks noGrp="1" noChangeArrowheads="1"/>
          </p:cNvSpPr>
          <p:nvPr>
            <p:ph type="dt" sz="quarter" idx="2"/>
          </p:nvPr>
        </p:nvSpPr>
        <p:spPr/>
        <p:txBody>
          <a:bodyPr/>
          <a:lstStyle>
            <a:lvl1pPr>
              <a:defRPr/>
            </a:lvl1pPr>
          </a:lstStyle>
          <a:p>
            <a:endParaRPr lang="en-US" dirty="0"/>
          </a:p>
        </p:txBody>
      </p:sp>
      <p:sp>
        <p:nvSpPr>
          <p:cNvPr id="3079" name="Rectangle 7"/>
          <p:cNvSpPr>
            <a:spLocks noGrp="1" noChangeArrowheads="1"/>
          </p:cNvSpPr>
          <p:nvPr>
            <p:ph type="ftr" sz="quarter" idx="3"/>
          </p:nvPr>
        </p:nvSpPr>
        <p:spPr/>
        <p:txBody>
          <a:bodyPr/>
          <a:lstStyle>
            <a:lvl1pPr>
              <a:defRPr/>
            </a:lvl1pPr>
          </a:lstStyle>
          <a:p>
            <a:endParaRPr lang="en-US" dirty="0"/>
          </a:p>
        </p:txBody>
      </p:sp>
      <p:sp>
        <p:nvSpPr>
          <p:cNvPr id="3080" name="Rectangle 8"/>
          <p:cNvSpPr>
            <a:spLocks noGrp="1" noChangeArrowheads="1"/>
          </p:cNvSpPr>
          <p:nvPr>
            <p:ph type="sldNum" sz="quarter" idx="4"/>
          </p:nvPr>
        </p:nvSpPr>
        <p:spPr/>
        <p:txBody>
          <a:bodyPr/>
          <a:lstStyle>
            <a:lvl1pPr>
              <a:defRPr/>
            </a:lvl1pPr>
          </a:lstStyle>
          <a:p>
            <a:endParaRPr lang="en-US" dirty="0"/>
          </a:p>
        </p:txBody>
      </p:sp>
      <p:sp>
        <p:nvSpPr>
          <p:cNvPr id="3081" name="Rectangle 9"/>
          <p:cNvSpPr>
            <a:spLocks noChangeArrowheads="1"/>
          </p:cNvSpPr>
          <p:nvPr/>
        </p:nvSpPr>
        <p:spPr bwMode="auto">
          <a:xfrm>
            <a:off x="0" y="3505200"/>
            <a:ext cx="4724400" cy="152400"/>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2037974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1095368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172200"/>
            <a:ext cx="1905000" cy="45720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172200"/>
            <a:ext cx="2895600" cy="45720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172200"/>
            <a:ext cx="1905000" cy="457200"/>
          </a:xfrm>
        </p:spPr>
        <p:txBody>
          <a:bodyPr/>
          <a:lstStyle>
            <a:lvl1pPr>
              <a:defRPr/>
            </a:lvl1pPr>
          </a:lstStyle>
          <a:p>
            <a:endParaRPr lang="en-US" dirty="0"/>
          </a:p>
        </p:txBody>
      </p:sp>
    </p:spTree>
    <p:extLst>
      <p:ext uri="{BB962C8B-B14F-4D97-AF65-F5344CB8AC3E}">
        <p14:creationId xmlns:p14="http://schemas.microsoft.com/office/powerpoint/2010/main" val="3603437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1070048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2303447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1145548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3652751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49092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1406586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1840533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2876961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81000" y="0"/>
            <a:ext cx="1447800" cy="6856413"/>
          </a:xfrm>
          <a:prstGeom prst="rect">
            <a:avLst/>
          </a:prstGeom>
          <a:gradFill rotWithShape="0">
            <a:gsLst>
              <a:gs pos="0">
                <a:schemeClr val="bg1">
                  <a:alpha val="50000"/>
                </a:schemeClr>
              </a:gs>
              <a:gs pos="100000">
                <a:schemeClr val="bg1">
                  <a:gamma/>
                  <a:shade val="61961"/>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7" name="Rectangle 3"/>
          <p:cNvSpPr>
            <a:spLocks noChangeArrowheads="1"/>
          </p:cNvSpPr>
          <p:nvPr/>
        </p:nvSpPr>
        <p:spPr bwMode="auto">
          <a:xfrm>
            <a:off x="152400" y="1752600"/>
            <a:ext cx="4724400" cy="152400"/>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8" name="Rectangle 4"/>
          <p:cNvSpPr>
            <a:spLocks noChangeArrowheads="1"/>
          </p:cNvSpPr>
          <p:nvPr/>
        </p:nvSpPr>
        <p:spPr bwMode="auto">
          <a:xfrm>
            <a:off x="685800" y="6629400"/>
            <a:ext cx="3505200" cy="227013"/>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9" name="Rectangle 5"/>
          <p:cNvSpPr>
            <a:spLocks noChangeArrowheads="1"/>
          </p:cNvSpPr>
          <p:nvPr/>
        </p:nvSpPr>
        <p:spPr bwMode="auto">
          <a:xfrm>
            <a:off x="762000" y="762000"/>
            <a:ext cx="8380413" cy="762000"/>
          </a:xfrm>
          <a:prstGeom prst="rect">
            <a:avLst/>
          </a:prstGeom>
          <a:gradFill rotWithShape="0">
            <a:gsLst>
              <a:gs pos="0">
                <a:schemeClr val="bg1"/>
              </a:gs>
              <a:gs pos="100000">
                <a:schemeClr val="bg1">
                  <a:gamma/>
                  <a:shade val="15294"/>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30" name="Rectangle 6"/>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1" name="Rectangle 7"/>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Rectangle 8"/>
          <p:cNvSpPr>
            <a:spLocks noGrp="1" noChangeArrowheads="1"/>
          </p:cNvSpPr>
          <p:nvPr>
            <p:ph type="dt" sz="half" idx="2"/>
          </p:nvPr>
        </p:nvSpPr>
        <p:spPr bwMode="auto">
          <a:xfrm>
            <a:off x="6858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vl1pPr>
          </a:lstStyle>
          <a:p>
            <a:endParaRPr lang="en-US" dirty="0"/>
          </a:p>
        </p:txBody>
      </p:sp>
      <p:sp>
        <p:nvSpPr>
          <p:cNvPr id="1033" name="Rectangle 9"/>
          <p:cNvSpPr>
            <a:spLocks noGrp="1" noChangeArrowheads="1"/>
          </p:cNvSpPr>
          <p:nvPr>
            <p:ph type="ftr" sz="quarter" idx="3"/>
          </p:nvPr>
        </p:nvSpPr>
        <p:spPr bwMode="auto">
          <a:xfrm>
            <a:off x="3124200" y="61722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lvl1pPr>
          </a:lstStyle>
          <a:p>
            <a:endParaRPr lang="en-US" dirty="0"/>
          </a:p>
        </p:txBody>
      </p:sp>
      <p:sp>
        <p:nvSpPr>
          <p:cNvPr id="1034" name="Rectangle 10"/>
          <p:cNvSpPr>
            <a:spLocks noGrp="1" noChangeArrowheads="1"/>
          </p:cNvSpPr>
          <p:nvPr>
            <p:ph type="sldNum" sz="quarter" idx="4"/>
          </p:nvPr>
        </p:nvSpPr>
        <p:spPr bwMode="auto">
          <a:xfrm>
            <a:off x="65532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vl1pPr>
          </a:lstStyle>
          <a:p>
            <a:endParaRPr lang="en-US" dirty="0"/>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2.jpeg"/></Relationships>
</file>

<file path=ppt/slides/_rels/slide12.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10.jpeg"/><Relationship Id="rId7"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10" Type="http://schemas.openxmlformats.org/officeDocument/2006/relationships/image" Target="../media/image2.jpeg"/><Relationship Id="rId4" Type="http://schemas.openxmlformats.org/officeDocument/2006/relationships/image" Target="../media/image28.jpeg"/><Relationship Id="rId9"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2.jpg"/><Relationship Id="rId7" Type="http://schemas.openxmlformats.org/officeDocument/2006/relationships/image" Target="../media/image45.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2.jpeg"/><Relationship Id="rId9" Type="http://schemas.openxmlformats.org/officeDocument/2006/relationships/image" Target="../media/image47.jpeg"/></Relationships>
</file>

<file path=ppt/slides/_rels/slide2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2.jpeg"/><Relationship Id="rId5" Type="http://schemas.openxmlformats.org/officeDocument/2006/relationships/image" Target="../media/image10.jpeg"/><Relationship Id="rId10" Type="http://schemas.openxmlformats.org/officeDocument/2006/relationships/image" Target="../media/image15.jpg"/><Relationship Id="rId4" Type="http://schemas.openxmlformats.org/officeDocument/2006/relationships/image" Target="../media/image9.png"/><Relationship Id="rId9"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 y="2286000"/>
            <a:ext cx="8077200" cy="1143000"/>
          </a:xfrm>
          <a:noFill/>
          <a:ln/>
        </p:spPr>
        <p:txBody>
          <a:bodyPr/>
          <a:lstStyle/>
          <a:p>
            <a:r>
              <a:rPr lang="en-US" dirty="0" smtClean="0"/>
              <a:t>System Overview</a:t>
            </a:r>
            <a:endParaRPr lang="en-US" dirty="0"/>
          </a:p>
        </p:txBody>
      </p:sp>
      <p:pic>
        <p:nvPicPr>
          <p:cNvPr id="4101" name="Picture 5" descr="splicedetector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9144000" cy="14859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Grp="1" noChangeArrowheads="1"/>
          </p:cNvSpPr>
          <p:nvPr>
            <p:ph type="subTitle" idx="1"/>
          </p:nvPr>
        </p:nvSpPr>
        <p:spPr>
          <a:xfrm>
            <a:off x="381000" y="4114800"/>
            <a:ext cx="8382000" cy="2514600"/>
          </a:xfrm>
          <a:noFill/>
          <a:ln/>
        </p:spPr>
        <p:txBody>
          <a:bodyPr/>
          <a:lstStyle/>
          <a:p>
            <a:pPr algn="l">
              <a:lnSpc>
                <a:spcPct val="150000"/>
              </a:lnSpc>
              <a:spcBef>
                <a:spcPts val="0"/>
              </a:spcBef>
            </a:pPr>
            <a:r>
              <a:rPr lang="en-US" sz="2800" b="1" dirty="0">
                <a:latin typeface="Georgia" pitchFamily="18" charset="0"/>
              </a:rPr>
              <a:t>Model </a:t>
            </a:r>
            <a:r>
              <a:rPr lang="en-US" sz="2800" b="1" dirty="0" smtClean="0">
                <a:latin typeface="Georgia" pitchFamily="18" charset="0"/>
              </a:rPr>
              <a:t>1099® Sentinel™ Narrow Web Splice </a:t>
            </a:r>
            <a:r>
              <a:rPr lang="en-US" sz="2800" b="1" dirty="0">
                <a:latin typeface="Georgia" pitchFamily="18" charset="0"/>
              </a:rPr>
              <a:t>Detector </a:t>
            </a:r>
            <a:r>
              <a:rPr lang="en-US" sz="2800" b="1" dirty="0" smtClean="0">
                <a:latin typeface="Georgia" pitchFamily="18" charset="0"/>
              </a:rPr>
              <a:t>Technology</a:t>
            </a:r>
            <a:endParaRPr lang="en-US" sz="2800" b="1" dirty="0">
              <a:latin typeface="Georgia" pitchFamily="18" charset="0"/>
            </a:endParaRPr>
          </a:p>
          <a:p>
            <a:pPr algn="l">
              <a:lnSpc>
                <a:spcPct val="150000"/>
              </a:lnSpc>
              <a:spcBef>
                <a:spcPts val="0"/>
              </a:spcBef>
            </a:pPr>
            <a:r>
              <a:rPr lang="en-US" sz="2800" b="1" dirty="0" smtClean="0">
                <a:latin typeface="Georgia" pitchFamily="18" charset="0"/>
              </a:rPr>
              <a:t>Bruce </a:t>
            </a:r>
            <a:r>
              <a:rPr lang="en-US" sz="2800" b="1" dirty="0">
                <a:latin typeface="Georgia" pitchFamily="18" charset="0"/>
              </a:rPr>
              <a:t>T. </a:t>
            </a:r>
            <a:r>
              <a:rPr lang="en-US" sz="2800" b="1" dirty="0" smtClean="0">
                <a:latin typeface="Georgia" pitchFamily="18" charset="0"/>
              </a:rPr>
              <a:t>Dobbie</a:t>
            </a:r>
          </a:p>
          <a:p>
            <a:pPr algn="l">
              <a:lnSpc>
                <a:spcPct val="150000"/>
              </a:lnSpc>
              <a:spcBef>
                <a:spcPts val="0"/>
              </a:spcBef>
            </a:pPr>
            <a:endParaRPr lang="en-US" sz="1000" dirty="0" smtClean="0">
              <a:latin typeface="Georgia" pitchFamily="18" charset="0"/>
            </a:endParaRPr>
          </a:p>
          <a:p>
            <a:pPr algn="l">
              <a:lnSpc>
                <a:spcPct val="150000"/>
              </a:lnSpc>
              <a:spcBef>
                <a:spcPts val="0"/>
              </a:spcBef>
            </a:pPr>
            <a:r>
              <a:rPr lang="en-US" sz="1000" b="1" dirty="0" smtClean="0">
                <a:latin typeface="Georgia" pitchFamily="18" charset="0"/>
              </a:rPr>
              <a:t>Copyright</a:t>
            </a:r>
            <a:r>
              <a:rPr lang="en-US" sz="1000" b="1" dirty="0">
                <a:latin typeface="Georgia" pitchFamily="18" charset="0"/>
              </a:rPr>
              <a:t>© R.K.B. OPTO-ELECTRONICS, INC.  All rights reserved.</a:t>
            </a:r>
          </a:p>
          <a:p>
            <a:pPr algn="l">
              <a:lnSpc>
                <a:spcPct val="150000"/>
              </a:lnSpc>
              <a:spcBef>
                <a:spcPts val="0"/>
              </a:spcBef>
            </a:pPr>
            <a:endParaRPr lang="en-US" sz="1000" dirty="0">
              <a:latin typeface="Georg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z="4000" dirty="0"/>
              <a:t>Features and Benefits</a:t>
            </a:r>
          </a:p>
        </p:txBody>
      </p:sp>
      <p:sp>
        <p:nvSpPr>
          <p:cNvPr id="57347" name="Rectangle 3"/>
          <p:cNvSpPr>
            <a:spLocks noGrp="1" noChangeArrowheads="1"/>
          </p:cNvSpPr>
          <p:nvPr>
            <p:ph type="body" idx="1"/>
          </p:nvPr>
        </p:nvSpPr>
        <p:spPr>
          <a:xfrm>
            <a:off x="685800" y="1981200"/>
            <a:ext cx="7772400" cy="1066800"/>
          </a:xfrm>
        </p:spPr>
        <p:txBody>
          <a:bodyPr/>
          <a:lstStyle/>
          <a:p>
            <a:r>
              <a:rPr lang="en-US" sz="2000" b="0" dirty="0" smtClean="0">
                <a:latin typeface="Georgia" pitchFamily="18" charset="0"/>
              </a:rPr>
              <a:t>The Model 1032BX® </a:t>
            </a:r>
            <a:r>
              <a:rPr lang="en-US" sz="2000" b="0" dirty="0">
                <a:latin typeface="Georgia" pitchFamily="18" charset="0"/>
              </a:rPr>
              <a:t>Classic™ Splice Detector </a:t>
            </a:r>
            <a:r>
              <a:rPr lang="en-US" sz="2000" b="0" dirty="0" smtClean="0">
                <a:latin typeface="Georgia" pitchFamily="18" charset="0"/>
              </a:rPr>
              <a:t>Technology is unaffected </a:t>
            </a:r>
            <a:r>
              <a:rPr lang="en-US" sz="2000" b="0" dirty="0">
                <a:latin typeface="Georgia" pitchFamily="18" charset="0"/>
              </a:rPr>
              <a:t>by material basis weight changes, color or process speed (highest recorded installation @ 5000 fpm (1524 m/min).</a:t>
            </a:r>
          </a:p>
        </p:txBody>
      </p:sp>
      <p:pic>
        <p:nvPicPr>
          <p:cNvPr id="10" name="Picture 9"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8191" y="61722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11" name="Picture 6" descr="1032B on Voith Janus Coa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9999" y="3984662"/>
            <a:ext cx="1719263" cy="22923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2" name="Picture 9" descr="multifix_netherlands_0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7305" y="3276600"/>
            <a:ext cx="3043238" cy="22828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3" name="Picture 10" descr="avery_dennison_quakertown_0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89634" y="3276600"/>
            <a:ext cx="3043238" cy="22812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z="4000" dirty="0"/>
              <a:t>Features and Benefits</a:t>
            </a:r>
          </a:p>
        </p:txBody>
      </p:sp>
      <p:sp>
        <p:nvSpPr>
          <p:cNvPr id="55299" name="Rectangle 3"/>
          <p:cNvSpPr>
            <a:spLocks noGrp="1" noChangeArrowheads="1"/>
          </p:cNvSpPr>
          <p:nvPr>
            <p:ph type="body" idx="1"/>
          </p:nvPr>
        </p:nvSpPr>
        <p:spPr>
          <a:xfrm>
            <a:off x="685800" y="1905000"/>
            <a:ext cx="7772400" cy="533400"/>
          </a:xfrm>
        </p:spPr>
        <p:txBody>
          <a:bodyPr/>
          <a:lstStyle/>
          <a:p>
            <a:r>
              <a:rPr lang="en-US" sz="2000" b="0" dirty="0" smtClean="0">
                <a:latin typeface="Georgia" pitchFamily="18" charset="0"/>
              </a:rPr>
              <a:t>The Model 1032BX® </a:t>
            </a:r>
            <a:r>
              <a:rPr lang="en-US" sz="2000" b="0" dirty="0">
                <a:latin typeface="Georgia" pitchFamily="18" charset="0"/>
              </a:rPr>
              <a:t>Classic™ Splice Detector </a:t>
            </a:r>
            <a:r>
              <a:rPr lang="en-US" sz="2000" b="0" dirty="0" smtClean="0">
                <a:latin typeface="Georgia" pitchFamily="18" charset="0"/>
              </a:rPr>
              <a:t>Technology is unaffected </a:t>
            </a:r>
            <a:r>
              <a:rPr lang="en-US" sz="2000" b="0" dirty="0">
                <a:latin typeface="Georgia" pitchFamily="18" charset="0"/>
              </a:rPr>
              <a:t>by printed material.</a:t>
            </a:r>
          </a:p>
        </p:txBody>
      </p:sp>
      <p:pic>
        <p:nvPicPr>
          <p:cNvPr id="13" name="Picture 4" descr="02272007enewsplg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032" y="2856411"/>
            <a:ext cx="1187526" cy="16459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4" name="Picture 5" descr="client-splas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4601" y="2856411"/>
            <a:ext cx="2548107" cy="16459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5" name="Picture 6" descr="famil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5032" y="2791096"/>
            <a:ext cx="2116387" cy="16459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6" name="Picture 7" descr="Image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3032" y="4800600"/>
            <a:ext cx="1581570" cy="16459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7" name="Picture 8" descr="j017773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89032" y="4800600"/>
            <a:ext cx="2469594" cy="16459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8" name="Picture 9" descr="ho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89434" y="4665617"/>
            <a:ext cx="1257637" cy="16459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20" name="Picture 4" descr="the visi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z="4000" dirty="0"/>
              <a:t>Features and Benefits</a:t>
            </a:r>
          </a:p>
        </p:txBody>
      </p:sp>
      <p:sp>
        <p:nvSpPr>
          <p:cNvPr id="53251" name="Rectangle 3"/>
          <p:cNvSpPr>
            <a:spLocks noGrp="1" noChangeArrowheads="1"/>
          </p:cNvSpPr>
          <p:nvPr>
            <p:ph type="body" idx="1"/>
          </p:nvPr>
        </p:nvSpPr>
        <p:spPr>
          <a:xfrm>
            <a:off x="685800" y="1981200"/>
            <a:ext cx="7772400" cy="533400"/>
          </a:xfrm>
        </p:spPr>
        <p:txBody>
          <a:bodyPr/>
          <a:lstStyle/>
          <a:p>
            <a:r>
              <a:rPr lang="en-US" sz="2000" b="0" dirty="0">
                <a:latin typeface="Georgia" pitchFamily="18" charset="0"/>
              </a:rPr>
              <a:t>Special splice tapes or color marking are not required.</a:t>
            </a:r>
          </a:p>
        </p:txBody>
      </p:sp>
      <p:pic>
        <p:nvPicPr>
          <p:cNvPr id="53252" name="Picture 4" descr="24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667000"/>
            <a:ext cx="20574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53253" name="Picture 5" descr="2146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4648200"/>
            <a:ext cx="1644650" cy="1827213"/>
          </a:xfrm>
          <a:prstGeom prst="rect">
            <a:avLst/>
          </a:prstGeom>
          <a:noFill/>
          <a:extLst>
            <a:ext uri="{909E8E84-426E-40DD-AFC4-6F175D3DCCD1}">
              <a14:hiddenFill xmlns:a14="http://schemas.microsoft.com/office/drawing/2010/main">
                <a:solidFill>
                  <a:srgbClr val="FFFFFF"/>
                </a:solidFill>
              </a14:hiddenFill>
            </a:ext>
          </a:extLst>
        </p:spPr>
      </p:pic>
      <p:pic>
        <p:nvPicPr>
          <p:cNvPr id="53255" name="Picture 7" descr="Repulpable_splicing_tap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600" y="2667000"/>
            <a:ext cx="2439988" cy="1831975"/>
          </a:xfrm>
          <a:prstGeom prst="rect">
            <a:avLst/>
          </a:prstGeom>
          <a:noFill/>
          <a:extLst>
            <a:ext uri="{909E8E84-426E-40DD-AFC4-6F175D3DCCD1}">
              <a14:hiddenFill xmlns:a14="http://schemas.microsoft.com/office/drawing/2010/main">
                <a:solidFill>
                  <a:srgbClr val="FFFFFF"/>
                </a:solidFill>
              </a14:hiddenFill>
            </a:ext>
          </a:extLst>
        </p:spPr>
      </p:pic>
      <p:pic>
        <p:nvPicPr>
          <p:cNvPr id="53256" name="Picture 8" descr="48762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400" y="4648200"/>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53257" name="Picture 9" descr="82674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90800" y="4648200"/>
            <a:ext cx="2166938" cy="1828800"/>
          </a:xfrm>
          <a:prstGeom prst="rect">
            <a:avLst/>
          </a:prstGeom>
          <a:noFill/>
          <a:extLst>
            <a:ext uri="{909E8E84-426E-40DD-AFC4-6F175D3DCCD1}">
              <a14:hiddenFill xmlns:a14="http://schemas.microsoft.com/office/drawing/2010/main">
                <a:solidFill>
                  <a:srgbClr val="FFFFFF"/>
                </a:solidFill>
              </a14:hiddenFill>
            </a:ext>
          </a:extLst>
        </p:spPr>
      </p:pic>
      <p:pic>
        <p:nvPicPr>
          <p:cNvPr id="53258" name="Picture 10" descr="Green_PET_Film_Splicing_Tape_76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3000" y="4648200"/>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53259" name="Picture 11" descr="Images_anti-slip-adhesive-tape-13634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48000" y="2667000"/>
            <a:ext cx="273367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the visi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sz="4000" dirty="0"/>
              <a:t>Features and Benefits</a:t>
            </a:r>
          </a:p>
        </p:txBody>
      </p:sp>
      <p:sp>
        <p:nvSpPr>
          <p:cNvPr id="65539" name="Rectangle 3"/>
          <p:cNvSpPr>
            <a:spLocks noGrp="1" noChangeArrowheads="1"/>
          </p:cNvSpPr>
          <p:nvPr>
            <p:ph type="body" idx="1"/>
          </p:nvPr>
        </p:nvSpPr>
        <p:spPr>
          <a:xfrm>
            <a:off x="685800" y="1981200"/>
            <a:ext cx="7772400" cy="1371600"/>
          </a:xfrm>
        </p:spPr>
        <p:txBody>
          <a:bodyPr/>
          <a:lstStyle/>
          <a:p>
            <a:pPr>
              <a:lnSpc>
                <a:spcPct val="80000"/>
              </a:lnSpc>
            </a:pPr>
            <a:r>
              <a:rPr lang="en-US" sz="2000" b="0" dirty="0">
                <a:latin typeface="Georgia" pitchFamily="18" charset="0"/>
              </a:rPr>
              <a:t>The Model </a:t>
            </a:r>
            <a:r>
              <a:rPr lang="en-US" sz="2000" b="0" dirty="0" smtClean="0">
                <a:latin typeface="Georgia" pitchFamily="18" charset="0"/>
              </a:rPr>
              <a:t>1032BX® </a:t>
            </a:r>
            <a:r>
              <a:rPr lang="en-US" sz="2000" b="0" dirty="0">
                <a:latin typeface="Georgia" pitchFamily="18" charset="0"/>
              </a:rPr>
              <a:t>Classic™ Splice Detector Technology incorporates state-of-the-art electronic design circuitry, components, filtering and processing techniques unequaled in the industry.  A 15 VDC digital pulse or dry contact relay is provided for operational interface to control devices, markers, or taggers.</a:t>
            </a:r>
          </a:p>
        </p:txBody>
      </p:sp>
      <p:pic>
        <p:nvPicPr>
          <p:cNvPr id="15" name="Picture 14"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8191" y="61722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1800" y="3520440"/>
            <a:ext cx="3355119" cy="265176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z="4000" dirty="0"/>
              <a:t>Features and Benefits</a:t>
            </a:r>
          </a:p>
        </p:txBody>
      </p:sp>
      <p:sp>
        <p:nvSpPr>
          <p:cNvPr id="61443" name="Rectangle 3"/>
          <p:cNvSpPr>
            <a:spLocks noGrp="1" noChangeArrowheads="1"/>
          </p:cNvSpPr>
          <p:nvPr>
            <p:ph type="body" idx="1"/>
          </p:nvPr>
        </p:nvSpPr>
        <p:spPr>
          <a:xfrm>
            <a:off x="685800" y="2057400"/>
            <a:ext cx="7772400" cy="457200"/>
          </a:xfrm>
        </p:spPr>
        <p:txBody>
          <a:bodyPr/>
          <a:lstStyle/>
          <a:p>
            <a:r>
              <a:rPr lang="en-US" sz="2000" b="0" dirty="0">
                <a:latin typeface="Georgia" pitchFamily="18" charset="0"/>
              </a:rPr>
              <a:t>State-of-the-Art Proprietary Sensing Platform.</a:t>
            </a:r>
          </a:p>
        </p:txBody>
      </p:sp>
      <p:pic>
        <p:nvPicPr>
          <p:cNvPr id="61448" name="Picture 8" descr="IMG_014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895600"/>
            <a:ext cx="4451350" cy="2282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1450" name="Picture 10" descr="Base Plate Assembl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2895600"/>
            <a:ext cx="3794125" cy="228441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8" descr="the vis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8191" y="61722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a:ln/>
        </p:spPr>
        <p:txBody>
          <a:bodyPr/>
          <a:lstStyle/>
          <a:p>
            <a:r>
              <a:rPr lang="en-US" sz="4000" dirty="0"/>
              <a:t>Features and Benefits</a:t>
            </a:r>
          </a:p>
        </p:txBody>
      </p:sp>
      <p:sp>
        <p:nvSpPr>
          <p:cNvPr id="12291" name="Rectangle 3"/>
          <p:cNvSpPr>
            <a:spLocks noGrp="1" noChangeArrowheads="1"/>
          </p:cNvSpPr>
          <p:nvPr>
            <p:ph type="body" idx="1"/>
          </p:nvPr>
        </p:nvSpPr>
        <p:spPr>
          <a:xfrm>
            <a:off x="685800" y="2057400"/>
            <a:ext cx="7772400" cy="1143000"/>
          </a:xfrm>
          <a:noFill/>
          <a:ln/>
        </p:spPr>
        <p:txBody>
          <a:bodyPr/>
          <a:lstStyle/>
          <a:p>
            <a:pPr>
              <a:lnSpc>
                <a:spcPct val="80000"/>
              </a:lnSpc>
            </a:pPr>
            <a:r>
              <a:rPr lang="en-US" sz="2000" b="0" dirty="0">
                <a:latin typeface="Georgia" pitchFamily="18" charset="0"/>
              </a:rPr>
              <a:t>Highly visible indicator lamps and optional audio/visual alarms provide immediate alert to operational staff of critical splices. Provide user friendly outputs you can actually use too process control instrumentation.</a:t>
            </a:r>
          </a:p>
        </p:txBody>
      </p:sp>
      <p:pic>
        <p:nvPicPr>
          <p:cNvPr id="12300" name="Picture 12" descr="136_36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3352800"/>
            <a:ext cx="3089275" cy="2746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 name="Picture 4"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200" y="3355975"/>
            <a:ext cx="3766715"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z="4000" dirty="0"/>
              <a:t>Features and Benefits</a:t>
            </a:r>
          </a:p>
        </p:txBody>
      </p:sp>
      <p:sp>
        <p:nvSpPr>
          <p:cNvPr id="26627" name="Rectangle 3"/>
          <p:cNvSpPr>
            <a:spLocks noGrp="1" noChangeArrowheads="1"/>
          </p:cNvSpPr>
          <p:nvPr>
            <p:ph type="body" idx="1"/>
          </p:nvPr>
        </p:nvSpPr>
        <p:spPr>
          <a:xfrm>
            <a:off x="685800" y="1981200"/>
            <a:ext cx="7772400" cy="914400"/>
          </a:xfrm>
        </p:spPr>
        <p:txBody>
          <a:bodyPr/>
          <a:lstStyle/>
          <a:p>
            <a:pPr>
              <a:lnSpc>
                <a:spcPct val="80000"/>
              </a:lnSpc>
            </a:pPr>
            <a:r>
              <a:rPr lang="en-US" sz="2000" b="0" dirty="0">
                <a:latin typeface="Georgia" pitchFamily="18" charset="0"/>
              </a:rPr>
              <a:t>Military type connections ensure solid electrical specifications are maintained and environmental protection is achieved.</a:t>
            </a:r>
          </a:p>
        </p:txBody>
      </p:sp>
      <p:pic>
        <p:nvPicPr>
          <p:cNvPr id="26632" name="Picture 8" descr="104_04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268" y="2971800"/>
            <a:ext cx="2916238" cy="27400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8" name="Picture 7"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8191" y="61722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z="4000" dirty="0"/>
              <a:t>Features and Benefits</a:t>
            </a:r>
          </a:p>
        </p:txBody>
      </p:sp>
      <p:sp>
        <p:nvSpPr>
          <p:cNvPr id="63491" name="Rectangle 3"/>
          <p:cNvSpPr>
            <a:spLocks noGrp="1" noChangeArrowheads="1"/>
          </p:cNvSpPr>
          <p:nvPr>
            <p:ph type="body" idx="1"/>
          </p:nvPr>
        </p:nvSpPr>
        <p:spPr>
          <a:xfrm>
            <a:off x="685800" y="1981200"/>
            <a:ext cx="7772400" cy="609600"/>
          </a:xfrm>
        </p:spPr>
        <p:txBody>
          <a:bodyPr/>
          <a:lstStyle/>
          <a:p>
            <a:endParaRPr lang="en-US" dirty="0"/>
          </a:p>
          <a:p>
            <a:endParaRPr lang="en-US" dirty="0"/>
          </a:p>
          <a:p>
            <a:endParaRPr lang="en-US" dirty="0"/>
          </a:p>
          <a:p>
            <a:endParaRPr lang="en-US" dirty="0"/>
          </a:p>
        </p:txBody>
      </p:sp>
      <p:sp>
        <p:nvSpPr>
          <p:cNvPr id="63492" name="Rectangle 4"/>
          <p:cNvSpPr>
            <a:spLocks noChangeArrowheads="1"/>
          </p:cNvSpPr>
          <p:nvPr/>
        </p:nvSpPr>
        <p:spPr bwMode="auto">
          <a:xfrm>
            <a:off x="838200" y="21336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342900" indent="-342900">
              <a:lnSpc>
                <a:spcPct val="90000"/>
              </a:lnSpc>
              <a:spcBef>
                <a:spcPct val="20000"/>
              </a:spcBef>
              <a:buClr>
                <a:schemeClr val="accent2"/>
              </a:buClr>
              <a:buSzPct val="80000"/>
              <a:buFont typeface="Wingdings" pitchFamily="2" charset="2"/>
              <a:buChar char="l"/>
            </a:pPr>
            <a:r>
              <a:rPr lang="en-US" sz="2000" dirty="0">
                <a:latin typeface="Georgia" pitchFamily="18" charset="0"/>
              </a:rPr>
              <a:t>The Model </a:t>
            </a:r>
            <a:r>
              <a:rPr lang="en-US" sz="2000" dirty="0" smtClean="0">
                <a:latin typeface="Georgia" pitchFamily="18" charset="0"/>
              </a:rPr>
              <a:t>1032BX® </a:t>
            </a:r>
            <a:r>
              <a:rPr lang="en-US" sz="2000" dirty="0">
                <a:latin typeface="Georgia" pitchFamily="18" charset="0"/>
              </a:rPr>
              <a:t>Classic™ Splice Detector </a:t>
            </a:r>
            <a:r>
              <a:rPr lang="en-US" sz="2000" dirty="0" smtClean="0">
                <a:latin typeface="Georgia" pitchFamily="18" charset="0"/>
              </a:rPr>
              <a:t>Technology automatically re-calibrates </a:t>
            </a:r>
            <a:r>
              <a:rPr lang="en-US" sz="2000" dirty="0">
                <a:latin typeface="Georgia" pitchFamily="18" charset="0"/>
              </a:rPr>
              <a:t>on product grade changes.</a:t>
            </a:r>
          </a:p>
        </p:txBody>
      </p:sp>
      <p:pic>
        <p:nvPicPr>
          <p:cNvPr id="63495" name="Picture 7" descr="a112162_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2895600"/>
            <a:ext cx="1974850" cy="27416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3496" name="Picture 8" descr="a112162_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895600"/>
            <a:ext cx="2257425" cy="27384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 name="Picture 9" descr="the vis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8191" y="61722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sz="4000" dirty="0"/>
              <a:t>Features and Benefits</a:t>
            </a:r>
          </a:p>
        </p:txBody>
      </p:sp>
      <p:pic>
        <p:nvPicPr>
          <p:cNvPr id="7" name="Picture 6"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8191" y="61722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
        <p:nvSpPr>
          <p:cNvPr id="6" name="Rectangle 3"/>
          <p:cNvSpPr txBox="1">
            <a:spLocks noChangeArrowheads="1"/>
          </p:cNvSpPr>
          <p:nvPr/>
        </p:nvSpPr>
        <p:spPr bwMode="auto">
          <a:xfrm>
            <a:off x="685800" y="2667000"/>
            <a:ext cx="77724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a:lstStyle>
          <a:p>
            <a:r>
              <a:rPr lang="en-US" sz="2800" kern="0" dirty="0" smtClean="0"/>
              <a:t>Meets quality initiative and ISO requirements.</a:t>
            </a:r>
          </a:p>
          <a:p>
            <a:r>
              <a:rPr lang="en-US" sz="2800" kern="0" dirty="0" smtClean="0"/>
              <a:t>Detection 24/7 without the need for operational intervention.</a:t>
            </a:r>
          </a:p>
          <a:p>
            <a:r>
              <a:rPr lang="en-US" sz="2800" kern="0" dirty="0" smtClean="0"/>
              <a:t>Eliminate the need for manual inspections.</a:t>
            </a:r>
          </a:p>
          <a:p>
            <a:r>
              <a:rPr lang="en-US" sz="2800" kern="0" dirty="0" smtClean="0"/>
              <a:t>Detection of “ALL” splices, Guaranteed!</a:t>
            </a:r>
            <a:endParaRPr lang="en-US" sz="2800" kern="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sz="4000" dirty="0"/>
              <a:t>Applications</a:t>
            </a:r>
          </a:p>
        </p:txBody>
      </p:sp>
      <p:pic>
        <p:nvPicPr>
          <p:cNvPr id="8" name="Picture 4"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
        <p:nvSpPr>
          <p:cNvPr id="6" name="Rectangle 3"/>
          <p:cNvSpPr txBox="1">
            <a:spLocks noChangeArrowheads="1"/>
          </p:cNvSpPr>
          <p:nvPr/>
        </p:nvSpPr>
        <p:spPr bwMode="auto">
          <a:xfrm>
            <a:off x="2209800" y="2209800"/>
            <a:ext cx="4876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a:lstStyle>
          <a:p>
            <a:r>
              <a:rPr lang="en-US" kern="0" dirty="0" smtClean="0"/>
              <a:t>Sheeters</a:t>
            </a:r>
          </a:p>
          <a:p>
            <a:r>
              <a:rPr lang="en-US" kern="0" dirty="0" smtClean="0"/>
              <a:t>Wide Format Printing</a:t>
            </a:r>
          </a:p>
          <a:p>
            <a:r>
              <a:rPr lang="en-US" kern="0" dirty="0" smtClean="0"/>
              <a:t>Roto</a:t>
            </a:r>
          </a:p>
          <a:p>
            <a:r>
              <a:rPr lang="en-US" kern="0" dirty="0" smtClean="0"/>
              <a:t>Laminators</a:t>
            </a:r>
          </a:p>
          <a:p>
            <a:r>
              <a:rPr lang="en-US" kern="0" dirty="0" smtClean="0"/>
              <a:t>Slitters</a:t>
            </a:r>
          </a:p>
          <a:p>
            <a:r>
              <a:rPr lang="en-US" kern="0" dirty="0" smtClean="0"/>
              <a:t>Coaters</a:t>
            </a:r>
          </a:p>
          <a:p>
            <a:r>
              <a:rPr lang="en-US" kern="0" dirty="0" smtClean="0"/>
              <a:t>Non-wovens</a:t>
            </a:r>
            <a:endParaRPr lang="en-US" kern="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a:ln/>
        </p:spPr>
        <p:txBody>
          <a:bodyPr/>
          <a:lstStyle/>
          <a:p>
            <a:r>
              <a:rPr lang="en-US" sz="4000" dirty="0"/>
              <a:t>Mission Statement</a:t>
            </a:r>
          </a:p>
        </p:txBody>
      </p:sp>
      <p:pic>
        <p:nvPicPr>
          <p:cNvPr id="7172" name="Picture 4"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
        <p:nvSpPr>
          <p:cNvPr id="6" name="Rectangle 3"/>
          <p:cNvSpPr txBox="1">
            <a:spLocks noChangeArrowheads="1"/>
          </p:cNvSpPr>
          <p:nvPr/>
        </p:nvSpPr>
        <p:spPr bwMode="auto">
          <a:xfrm>
            <a:off x="685800" y="2819400"/>
            <a:ext cx="77724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a:lstStyle>
          <a:p>
            <a:pPr algn="ctr">
              <a:lnSpc>
                <a:spcPct val="90000"/>
              </a:lnSpc>
              <a:spcBef>
                <a:spcPct val="0"/>
              </a:spcBef>
              <a:buClrTx/>
              <a:buFont typeface="Times New Roman" pitchFamily="18" charset="0"/>
              <a:buNone/>
            </a:pPr>
            <a:r>
              <a:rPr lang="en-US" sz="2000" kern="0" dirty="0" smtClean="0">
                <a:latin typeface="Georgia" pitchFamily="18" charset="0"/>
              </a:rPr>
              <a:t>Splice Detector Technologies is a designer and manufacturer of high speed splice, tearout, missing ply and web break detection equipment and related products.  We are committed to the industry and our customers that depend on us to ensure that quality is maintained at the highest possible level.  We are dedicated to increasing customer satisfaction, continuously improving our products and services, and providing opportunities for our employees to achieve their maximum potential.</a:t>
            </a:r>
            <a:endParaRPr lang="en-US" sz="2000" kern="0" dirty="0">
              <a:latin typeface="Georgia"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noFill/>
          <a:ln/>
        </p:spPr>
        <p:txBody>
          <a:bodyPr/>
          <a:lstStyle/>
          <a:p>
            <a:r>
              <a:rPr lang="en-US" sz="4000" dirty="0"/>
              <a:t>Detection Results</a:t>
            </a:r>
          </a:p>
        </p:txBody>
      </p:sp>
      <p:sp>
        <p:nvSpPr>
          <p:cNvPr id="13315" name="Rectangle 3"/>
          <p:cNvSpPr>
            <a:spLocks noGrp="1" noChangeArrowheads="1"/>
          </p:cNvSpPr>
          <p:nvPr>
            <p:ph type="body" idx="1"/>
          </p:nvPr>
        </p:nvSpPr>
        <p:spPr>
          <a:xfrm>
            <a:off x="685800" y="1981200"/>
            <a:ext cx="7772400" cy="990600"/>
          </a:xfrm>
          <a:noFill/>
          <a:ln/>
        </p:spPr>
        <p:txBody>
          <a:bodyPr/>
          <a:lstStyle/>
          <a:p>
            <a:r>
              <a:rPr lang="en-US" sz="2000" b="0" dirty="0">
                <a:latin typeface="Georgia" pitchFamily="18" charset="0"/>
              </a:rPr>
              <a:t>The result is the detection of any splice type (overlap, butt, special) and any splice (tape, staples, woven, glue, etc).</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2860357"/>
            <a:ext cx="2388870" cy="1645920"/>
          </a:xfrm>
          <a:prstGeom prst="rect">
            <a:avLst/>
          </a:prstGeom>
          <a:scene3d>
            <a:camera prst="orthographicFront"/>
            <a:lightRig rig="threePt" dir="t"/>
          </a:scene3d>
          <a:sp3d>
            <a:bevelT w="114300" prst="artDeco"/>
          </a:sp3d>
        </p:spPr>
      </p:pic>
      <p:pic>
        <p:nvPicPr>
          <p:cNvPr id="17" name="Picture 4"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06261" y="2849471"/>
            <a:ext cx="2454183" cy="1645920"/>
          </a:xfrm>
          <a:prstGeom prst="rect">
            <a:avLst/>
          </a:prstGeom>
          <a:scene3d>
            <a:camera prst="orthographicFront"/>
            <a:lightRig rig="threePt" dir="t"/>
          </a:scene3d>
          <a:sp3d>
            <a:bevelT w="114300" prst="artDeco"/>
          </a:sp3d>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19800" y="2849471"/>
            <a:ext cx="2419499" cy="1645920"/>
          </a:xfrm>
          <a:prstGeom prst="rect">
            <a:avLst/>
          </a:prstGeom>
          <a:scene3d>
            <a:camera prst="orthographicFront"/>
            <a:lightRig rig="threePt" dir="t"/>
          </a:scene3d>
          <a:sp3d>
            <a:bevelT w="114300" prst="artDeco"/>
          </a:sp3d>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6686" y="4800600"/>
            <a:ext cx="2194560" cy="1645920"/>
          </a:xfrm>
          <a:prstGeom prst="rect">
            <a:avLst/>
          </a:prstGeom>
          <a:scene3d>
            <a:camera prst="orthographicFront"/>
            <a:lightRig rig="threePt" dir="t"/>
          </a:scene3d>
          <a:sp3d>
            <a:bevelT w="114300" prst="artDeco"/>
          </a:sp3d>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91969" y="4810649"/>
            <a:ext cx="2682765" cy="1645920"/>
          </a:xfrm>
          <a:prstGeom prst="rect">
            <a:avLst/>
          </a:prstGeom>
          <a:scene3d>
            <a:camera prst="orthographicFront"/>
            <a:lightRig rig="threePt" dir="t"/>
          </a:scene3d>
          <a:sp3d>
            <a:bevelT w="114300" prst="artDeco"/>
          </a:sp3d>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44739" y="4800600"/>
            <a:ext cx="2194560" cy="1645920"/>
          </a:xfrm>
          <a:prstGeom prst="rect">
            <a:avLst/>
          </a:prstGeom>
          <a:scene3d>
            <a:camera prst="orthographicFront"/>
            <a:lightRig rig="threePt" dir="t"/>
          </a:scene3d>
          <a:sp3d>
            <a:bevelT w="114300" prst="artDeco"/>
          </a:sp3d>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z="4000" dirty="0"/>
              <a:t>Power Requirements</a:t>
            </a:r>
          </a:p>
        </p:txBody>
      </p:sp>
      <p:pic>
        <p:nvPicPr>
          <p:cNvPr id="34823" name="Picture 7" descr="IMG_01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057400"/>
            <a:ext cx="3733251" cy="34747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 name="Picture 6"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8191" y="61722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z="4000" dirty="0"/>
              <a:t>Typical Installation</a:t>
            </a:r>
          </a:p>
        </p:txBody>
      </p:sp>
      <p:pic>
        <p:nvPicPr>
          <p:cNvPr id="30727" name="Picture 7" descr="104_04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362200"/>
            <a:ext cx="8839200" cy="27416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7" name="Picture 6"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8191" y="61722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z="4000" dirty="0"/>
              <a:t>Typical Installation</a:t>
            </a:r>
          </a:p>
        </p:txBody>
      </p:sp>
      <p:pic>
        <p:nvPicPr>
          <p:cNvPr id="71685" name="Picture 5" descr="104_0420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438400"/>
            <a:ext cx="3071813" cy="27447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71686" name="Picture 6" descr="104_0420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2438400"/>
            <a:ext cx="4497388"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8" name="Picture 7" descr="the vis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8191" y="61722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z="4000" dirty="0"/>
              <a:t>Typical Installation</a:t>
            </a:r>
          </a:p>
        </p:txBody>
      </p:sp>
      <p:pic>
        <p:nvPicPr>
          <p:cNvPr id="43013" name="Picture 5" descr="Typical_Install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667000"/>
            <a:ext cx="7313613" cy="28209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7" name="Picture 6"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8191" y="61722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z="4000" dirty="0"/>
              <a:t>Installation </a:t>
            </a:r>
            <a:r>
              <a:rPr lang="en-US" sz="4000" dirty="0" smtClean="0"/>
              <a:t>on </a:t>
            </a:r>
            <a:r>
              <a:rPr lang="en-US" sz="4000" dirty="0"/>
              <a:t>a </a:t>
            </a:r>
            <a:r>
              <a:rPr lang="en-US" sz="4000" dirty="0" smtClean="0"/>
              <a:t>webbing process</a:t>
            </a:r>
            <a:endParaRPr lang="en-US" sz="4000" dirty="0"/>
          </a:p>
        </p:txBody>
      </p:sp>
      <p:pic>
        <p:nvPicPr>
          <p:cNvPr id="12" name="Picture 11"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8191" y="61722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5400" y="2895600"/>
            <a:ext cx="3657600" cy="274320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0" y="2305594"/>
            <a:ext cx="2468880" cy="329184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z="4000" dirty="0"/>
              <a:t>References</a:t>
            </a:r>
          </a:p>
        </p:txBody>
      </p:sp>
      <p:sp>
        <p:nvSpPr>
          <p:cNvPr id="49155" name="Rectangle 3"/>
          <p:cNvSpPr>
            <a:spLocks noGrp="1" noChangeArrowheads="1"/>
          </p:cNvSpPr>
          <p:nvPr>
            <p:ph type="body" idx="1"/>
          </p:nvPr>
        </p:nvSpPr>
        <p:spPr>
          <a:xfrm>
            <a:off x="609600" y="1981200"/>
            <a:ext cx="7772400" cy="762000"/>
          </a:xfrm>
        </p:spPr>
        <p:txBody>
          <a:bodyPr/>
          <a:lstStyle/>
          <a:p>
            <a:pPr>
              <a:lnSpc>
                <a:spcPct val="90000"/>
              </a:lnSpc>
            </a:pPr>
            <a:r>
              <a:rPr lang="en-US" sz="2000" b="0" dirty="0">
                <a:latin typeface="Georgia" pitchFamily="18" charset="0"/>
              </a:rPr>
              <a:t>For reliability; large, medium and small companies turn to RKB for their splice (joint) detection needs.</a:t>
            </a:r>
          </a:p>
        </p:txBody>
      </p:sp>
      <p:pic>
        <p:nvPicPr>
          <p:cNvPr id="36" name="Picture 4"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37" name="Picture 37" descr="1032ppt_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743200"/>
            <a:ext cx="6705600" cy="3140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noFill/>
          <a:ln/>
        </p:spPr>
        <p:txBody>
          <a:bodyPr/>
          <a:lstStyle/>
          <a:p>
            <a:r>
              <a:rPr lang="en-US" sz="4000" dirty="0"/>
              <a:t>Related Websites</a:t>
            </a:r>
          </a:p>
        </p:txBody>
      </p:sp>
      <p:pic>
        <p:nvPicPr>
          <p:cNvPr id="7" name="Picture 6"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8191" y="61722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
        <p:nvSpPr>
          <p:cNvPr id="5" name="Rectangle 3"/>
          <p:cNvSpPr txBox="1">
            <a:spLocks noChangeArrowheads="1"/>
          </p:cNvSpPr>
          <p:nvPr/>
        </p:nvSpPr>
        <p:spPr bwMode="auto">
          <a:xfrm>
            <a:off x="685800" y="2209800"/>
            <a:ext cx="77724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a:lstStyle>
          <a:p>
            <a:pPr marL="0" indent="0">
              <a:buFont typeface="Wingdings" pitchFamily="2" charset="2"/>
              <a:buNone/>
            </a:pPr>
            <a:r>
              <a:rPr lang="en-US" sz="1200" kern="0" dirty="0" smtClean="0"/>
              <a:t>R.K.B. OPTO-ELECTRONICS, INC., Syracuse, New York, United States</a:t>
            </a:r>
          </a:p>
          <a:p>
            <a:pPr marL="0" indent="0">
              <a:buFont typeface="Wingdings" pitchFamily="2" charset="2"/>
              <a:buNone/>
            </a:pPr>
            <a:r>
              <a:rPr lang="en-US" sz="1200" kern="0" dirty="0" smtClean="0"/>
              <a:t>	http://www.rkbopto.com</a:t>
            </a:r>
          </a:p>
          <a:p>
            <a:pPr marL="0" indent="0">
              <a:buFont typeface="Wingdings" pitchFamily="2" charset="2"/>
              <a:buNone/>
            </a:pPr>
            <a:r>
              <a:rPr lang="en-US" sz="1200" kern="0" dirty="0" smtClean="0"/>
              <a:t>Arkia  Industrial, Sao Paulo, Brazil</a:t>
            </a:r>
          </a:p>
          <a:p>
            <a:pPr marL="0" indent="0">
              <a:buFont typeface="Wingdings" pitchFamily="2" charset="2"/>
              <a:buNone/>
            </a:pPr>
            <a:r>
              <a:rPr lang="en-US" sz="1200" kern="0" dirty="0" smtClean="0"/>
              <a:t>	http://www.arkia.com.br</a:t>
            </a:r>
          </a:p>
          <a:p>
            <a:pPr marL="0" indent="0">
              <a:buFont typeface="Wingdings" pitchFamily="2" charset="2"/>
              <a:buNone/>
            </a:pPr>
            <a:r>
              <a:rPr lang="en-US" sz="1200" kern="0" dirty="0" smtClean="0"/>
              <a:t>Delta Mandiri Corp, Jakarta Barat, Indonesia</a:t>
            </a:r>
          </a:p>
          <a:p>
            <a:pPr marL="0" indent="0">
              <a:buFont typeface="Wingdings" pitchFamily="2" charset="2"/>
              <a:buNone/>
            </a:pPr>
            <a:r>
              <a:rPr lang="en-US" sz="1200" kern="0" dirty="0" smtClean="0"/>
              <a:t>	http://www.arkia.com.br</a:t>
            </a:r>
          </a:p>
          <a:p>
            <a:pPr marL="0" indent="0">
              <a:buFont typeface="Wingdings" pitchFamily="2" charset="2"/>
              <a:buNone/>
            </a:pPr>
            <a:r>
              <a:rPr lang="en-US" sz="1200" kern="0" dirty="0" smtClean="0"/>
              <a:t>FIOCCHI Process Instrumentation, Milan, Italy</a:t>
            </a:r>
          </a:p>
          <a:p>
            <a:pPr marL="0" indent="0">
              <a:buFont typeface="Wingdings" pitchFamily="2" charset="2"/>
              <a:buNone/>
            </a:pPr>
            <a:r>
              <a:rPr lang="en-US" sz="1200" kern="0" dirty="0" smtClean="0"/>
              <a:t>	http://www. fioproin.it</a:t>
            </a:r>
          </a:p>
          <a:p>
            <a:pPr marL="0" indent="0">
              <a:buFont typeface="Wingdings" pitchFamily="2" charset="2"/>
              <a:buNone/>
            </a:pPr>
            <a:r>
              <a:rPr lang="en-US" sz="1200" kern="0" dirty="0" smtClean="0"/>
              <a:t>Grupo ROSA Automatización y Control S.A. de C.V., Chihuahua, Mexico</a:t>
            </a:r>
          </a:p>
          <a:p>
            <a:pPr marL="0" indent="0">
              <a:buFont typeface="Wingdings" pitchFamily="2" charset="2"/>
              <a:buNone/>
            </a:pPr>
            <a:r>
              <a:rPr lang="en-US" sz="1200" kern="0" dirty="0" smtClean="0"/>
              <a:t>	http://www. http://gruporosa.com.mx/</a:t>
            </a:r>
          </a:p>
          <a:p>
            <a:pPr marL="0" indent="0">
              <a:buFont typeface="Wingdings" pitchFamily="2" charset="2"/>
              <a:buNone/>
            </a:pPr>
            <a:r>
              <a:rPr lang="en-US" sz="1200" kern="0" dirty="0" smtClean="0"/>
              <a:t>Quality2Process B.V., Hengelo, The Netherlands</a:t>
            </a:r>
          </a:p>
          <a:p>
            <a:pPr marL="0" indent="0">
              <a:buFont typeface="Wingdings" pitchFamily="2" charset="2"/>
              <a:buNone/>
            </a:pPr>
            <a:r>
              <a:rPr lang="en-US" sz="1200" kern="0" dirty="0" smtClean="0"/>
              <a:t>	http://www.quality2process.com</a:t>
            </a:r>
          </a:p>
          <a:p>
            <a:pPr marL="0" indent="0">
              <a:buFont typeface="Wingdings" pitchFamily="2" charset="2"/>
              <a:buNone/>
            </a:pPr>
            <a:r>
              <a:rPr lang="en-US" sz="1200" kern="0" dirty="0" smtClean="0"/>
              <a:t>Splice Detector Technologies, Syracuse, New York, United States</a:t>
            </a:r>
          </a:p>
          <a:p>
            <a:pPr marL="0" indent="0">
              <a:buFont typeface="Wingdings" pitchFamily="2" charset="2"/>
              <a:buNone/>
            </a:pPr>
            <a:r>
              <a:rPr lang="en-US" sz="1200" kern="0" dirty="0" smtClean="0"/>
              <a:t>	http://www.splicedetector.net / www.hole-detection.com / www.webinspection.us / 	www.splicedetector.com</a:t>
            </a:r>
          </a:p>
          <a:p>
            <a:pPr marL="0" indent="0">
              <a:buFont typeface="Wingdings" pitchFamily="2" charset="2"/>
              <a:buNone/>
            </a:pPr>
            <a:r>
              <a:rPr lang="en-US" sz="1200" kern="0" dirty="0" smtClean="0"/>
              <a:t>Suzhou Machine Vision Co., Ltd., Suzhou, Jiangsu, China</a:t>
            </a:r>
          </a:p>
          <a:p>
            <a:pPr marL="0" indent="0">
              <a:buFont typeface="Wingdings" pitchFamily="2" charset="2"/>
              <a:buNone/>
            </a:pPr>
            <a:r>
              <a:rPr lang="en-US" sz="1200" kern="0" dirty="0" smtClean="0"/>
              <a:t>	http://rkb.chinapaper.net</a:t>
            </a:r>
          </a:p>
          <a:p>
            <a:pPr marL="0" indent="0">
              <a:buFont typeface="Wingdings" pitchFamily="2" charset="2"/>
              <a:buNone/>
            </a:pPr>
            <a:r>
              <a:rPr lang="en-US" sz="1200" kern="0" dirty="0" smtClean="0"/>
              <a:t>Swallow Machinery Co., Ltd., Meltham, Holmfirth, United Kingdom</a:t>
            </a:r>
          </a:p>
          <a:p>
            <a:pPr marL="0" indent="0">
              <a:buFont typeface="Wingdings" pitchFamily="2" charset="2"/>
              <a:buNone/>
            </a:pPr>
            <a:r>
              <a:rPr lang="en-US" sz="1200" kern="0" dirty="0" smtClean="0"/>
              <a:t>	http://www.swallowmachinery.com</a:t>
            </a:r>
            <a:endParaRPr lang="en-US" sz="1200" kern="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5"/>
          <p:cNvSpPr>
            <a:spLocks noChangeArrowheads="1"/>
          </p:cNvSpPr>
          <p:nvPr/>
        </p:nvSpPr>
        <p:spPr bwMode="auto">
          <a:xfrm>
            <a:off x="0" y="5334000"/>
            <a:ext cx="3200400" cy="304800"/>
          </a:xfrm>
          <a:prstGeom prst="rect">
            <a:avLst/>
          </a:prstGeom>
          <a:gradFill rotWithShape="0">
            <a:gsLst>
              <a:gs pos="0">
                <a:schemeClr val="hlink"/>
              </a:gs>
              <a:gs pos="100000">
                <a:schemeClr va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6038" tIns="46038" rIns="46038" bIns="46038" anchor="ctr"/>
          <a:lstStyle/>
          <a:p>
            <a:pPr algn="r"/>
            <a:r>
              <a:rPr lang="en-US" sz="1600" b="1" dirty="0">
                <a:latin typeface="Arial" charset="0"/>
              </a:rPr>
              <a:t>FOR MORE INFO...</a:t>
            </a:r>
            <a:endParaRPr lang="en-US" dirty="0"/>
          </a:p>
        </p:txBody>
      </p:sp>
      <p:sp>
        <p:nvSpPr>
          <p:cNvPr id="8" name="Rectangle 2"/>
          <p:cNvSpPr>
            <a:spLocks noGrp="1" noChangeArrowheads="1"/>
          </p:cNvSpPr>
          <p:nvPr>
            <p:ph type="title"/>
          </p:nvPr>
        </p:nvSpPr>
        <p:spPr>
          <a:xfrm>
            <a:off x="419100" y="533400"/>
            <a:ext cx="8382000" cy="1143000"/>
          </a:xfrm>
          <a:noFill/>
          <a:ln/>
        </p:spPr>
        <p:txBody>
          <a:bodyPr/>
          <a:lstStyle/>
          <a:p>
            <a:r>
              <a:rPr lang="en-US" sz="4000" dirty="0"/>
              <a:t>Model </a:t>
            </a:r>
            <a:r>
              <a:rPr lang="en-US" sz="4000" dirty="0" smtClean="0"/>
              <a:t>1032BX® </a:t>
            </a:r>
            <a:r>
              <a:rPr lang="en-US" sz="4000" dirty="0"/>
              <a:t>Classic™ </a:t>
            </a:r>
            <a:r>
              <a:rPr lang="en-US" sz="4000" dirty="0" smtClean="0"/>
              <a:t>Splice </a:t>
            </a:r>
            <a:r>
              <a:rPr lang="en-US" sz="4000" dirty="0"/>
              <a:t>Detector Technology</a:t>
            </a:r>
          </a:p>
        </p:txBody>
      </p:sp>
      <p:sp>
        <p:nvSpPr>
          <p:cNvPr id="9" name="Rectangle 4"/>
          <p:cNvSpPr txBox="1">
            <a:spLocks noChangeArrowheads="1"/>
          </p:cNvSpPr>
          <p:nvPr/>
        </p:nvSpPr>
        <p:spPr bwMode="auto">
          <a:xfrm>
            <a:off x="457200" y="5715000"/>
            <a:ext cx="830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a:lstStyle>
          <a:p>
            <a:pPr>
              <a:buNone/>
            </a:pPr>
            <a:r>
              <a:rPr lang="en-US" sz="1400" kern="0" dirty="0"/>
              <a:t>http://www.splicedetector.net/splicedetector_products/splice_joint_detector_technology.html</a:t>
            </a:r>
          </a:p>
          <a:p>
            <a:pPr>
              <a:buNone/>
            </a:pPr>
            <a:r>
              <a:rPr lang="en-US" sz="1400" kern="0" dirty="0"/>
              <a:t>http://www.splicedetector.com/splicedetector_products/m1032b_splicedetector.html</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3336" y="1979023"/>
            <a:ext cx="4353528" cy="32004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noFill/>
          <a:ln/>
        </p:spPr>
        <p:txBody>
          <a:bodyPr/>
          <a:lstStyle/>
          <a:p>
            <a:r>
              <a:rPr lang="en-US" sz="4000" dirty="0"/>
              <a:t>Technology</a:t>
            </a:r>
          </a:p>
        </p:txBody>
      </p:sp>
      <p:pic>
        <p:nvPicPr>
          <p:cNvPr id="5" name="Picture 4"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8191" y="61722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2971800"/>
            <a:ext cx="8114267" cy="1920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a:ln/>
        </p:spPr>
        <p:txBody>
          <a:bodyPr/>
          <a:lstStyle/>
          <a:p>
            <a:r>
              <a:rPr lang="en-US" sz="4000" dirty="0"/>
              <a:t>Overview of </a:t>
            </a:r>
            <a:r>
              <a:rPr lang="en-US" sz="4000" dirty="0" smtClean="0"/>
              <a:t>Benefits</a:t>
            </a:r>
            <a:endParaRPr lang="en-US" sz="4000" dirty="0"/>
          </a:p>
        </p:txBody>
      </p:sp>
      <p:sp>
        <p:nvSpPr>
          <p:cNvPr id="5124" name="Text Box 4"/>
          <p:cNvSpPr txBox="1">
            <a:spLocks noChangeArrowheads="1"/>
          </p:cNvSpPr>
          <p:nvPr/>
        </p:nvSpPr>
        <p:spPr bwMode="auto">
          <a:xfrm>
            <a:off x="839993" y="2362200"/>
            <a:ext cx="746760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dirty="0">
                <a:latin typeface="Georgia" pitchFamily="18" charset="0"/>
              </a:rPr>
              <a:t>The Model </a:t>
            </a:r>
            <a:r>
              <a:rPr lang="en-US" sz="2000" dirty="0" smtClean="0">
                <a:latin typeface="Georgia" pitchFamily="18" charset="0"/>
              </a:rPr>
              <a:t>1032BX® </a:t>
            </a:r>
            <a:r>
              <a:rPr lang="en-US" sz="2000" dirty="0">
                <a:latin typeface="Georgia" pitchFamily="18" charset="0"/>
              </a:rPr>
              <a:t>Classic™ Splice Detector Technology is designed to monitor non-metallic webs of material for the presence of splices (joints) and tearouts.  The Model </a:t>
            </a:r>
            <a:r>
              <a:rPr lang="en-US" sz="2000" dirty="0" smtClean="0">
                <a:latin typeface="Georgia" pitchFamily="18" charset="0"/>
              </a:rPr>
              <a:t>1032BX® </a:t>
            </a:r>
            <a:r>
              <a:rPr lang="en-US" sz="2000" dirty="0">
                <a:latin typeface="Georgia" pitchFamily="18" charset="0"/>
              </a:rPr>
              <a:t>Classic™ Splice Detector Technology mounts center of web and is completely self calibrating to any product grade, web speed, or color.  It solves product quality issues at point of packaging or prior to subsequent conversion processes where splices may damage sensitive equipment like coating heads, print heads, embossers, etc…  The Model </a:t>
            </a:r>
            <a:r>
              <a:rPr lang="en-US" sz="2000" dirty="0" smtClean="0">
                <a:latin typeface="Georgia" pitchFamily="18" charset="0"/>
              </a:rPr>
              <a:t>1032BX® </a:t>
            </a:r>
            <a:r>
              <a:rPr lang="en-US" sz="2000" dirty="0">
                <a:latin typeface="Georgia" pitchFamily="18" charset="0"/>
              </a:rPr>
              <a:t>Classic™ Splice Detector Technology is intended for finishing rooms, printers, laminators, coaters and any other conversion process.</a:t>
            </a:r>
          </a:p>
        </p:txBody>
      </p:sp>
      <p:pic>
        <p:nvPicPr>
          <p:cNvPr id="4" name="Picture 3"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8191" y="61722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noFill/>
          <a:ln/>
        </p:spPr>
        <p:txBody>
          <a:bodyPr/>
          <a:lstStyle/>
          <a:p>
            <a:r>
              <a:rPr lang="en-US" sz="4000" dirty="0"/>
              <a:t>Features and Benefits</a:t>
            </a:r>
          </a:p>
        </p:txBody>
      </p:sp>
      <p:sp>
        <p:nvSpPr>
          <p:cNvPr id="10243" name="Rectangle 3"/>
          <p:cNvSpPr>
            <a:spLocks noGrp="1" noChangeArrowheads="1"/>
          </p:cNvSpPr>
          <p:nvPr>
            <p:ph type="body" idx="1"/>
          </p:nvPr>
        </p:nvSpPr>
        <p:spPr>
          <a:xfrm>
            <a:off x="685800" y="1981200"/>
            <a:ext cx="7772400" cy="838200"/>
          </a:xfrm>
          <a:noFill/>
          <a:ln/>
        </p:spPr>
        <p:txBody>
          <a:bodyPr/>
          <a:lstStyle/>
          <a:p>
            <a:r>
              <a:rPr lang="en-US" sz="2000" b="0" dirty="0">
                <a:latin typeface="Georgia" pitchFamily="18" charset="0"/>
              </a:rPr>
              <a:t>Every Model </a:t>
            </a:r>
            <a:r>
              <a:rPr lang="en-US" sz="2000" b="0" dirty="0" smtClean="0">
                <a:latin typeface="Georgia" pitchFamily="18" charset="0"/>
              </a:rPr>
              <a:t>1032BX® </a:t>
            </a:r>
            <a:r>
              <a:rPr lang="en-US" sz="2000" b="0" dirty="0">
                <a:latin typeface="Georgia" pitchFamily="18" charset="0"/>
              </a:rPr>
              <a:t>Classic™ Splice Detector Technology is handcrafted to specific standards which facilitates inter-changeability and performance.</a:t>
            </a:r>
          </a:p>
        </p:txBody>
      </p:sp>
      <p:pic>
        <p:nvPicPr>
          <p:cNvPr id="10250" name="Picture 10" descr="c112162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7256" y="2993571"/>
            <a:ext cx="4071343"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 name="Picture 5"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8191" y="61722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a:ln/>
        </p:spPr>
        <p:txBody>
          <a:bodyPr/>
          <a:lstStyle/>
          <a:p>
            <a:r>
              <a:rPr lang="en-US" sz="4000" dirty="0"/>
              <a:t>Features and Benefits</a:t>
            </a:r>
          </a:p>
        </p:txBody>
      </p:sp>
      <p:sp>
        <p:nvSpPr>
          <p:cNvPr id="6147" name="Rectangle 3"/>
          <p:cNvSpPr>
            <a:spLocks noGrp="1" noChangeArrowheads="1"/>
          </p:cNvSpPr>
          <p:nvPr>
            <p:ph type="body" sz="half" idx="1"/>
          </p:nvPr>
        </p:nvSpPr>
        <p:spPr>
          <a:xfrm>
            <a:off x="685800" y="1981200"/>
            <a:ext cx="7772400" cy="1676400"/>
          </a:xfrm>
          <a:noFill/>
          <a:ln/>
        </p:spPr>
        <p:txBody>
          <a:bodyPr/>
          <a:lstStyle/>
          <a:p>
            <a:pPr>
              <a:lnSpc>
                <a:spcPct val="80000"/>
              </a:lnSpc>
            </a:pPr>
            <a:r>
              <a:rPr lang="en-US" sz="1800" b="0" dirty="0">
                <a:latin typeface="Georgia" pitchFamily="18" charset="0"/>
              </a:rPr>
              <a:t>Patented in 1970, the Model </a:t>
            </a:r>
            <a:r>
              <a:rPr lang="en-US" sz="1800" b="0" dirty="0" smtClean="0">
                <a:latin typeface="Georgia" pitchFamily="18" charset="0"/>
              </a:rPr>
              <a:t>1032BX® </a:t>
            </a:r>
            <a:r>
              <a:rPr lang="en-US" sz="1800" b="0" dirty="0">
                <a:latin typeface="Georgia" pitchFamily="18" charset="0"/>
              </a:rPr>
              <a:t>Classic™ Splice Detector Technology has become the leading splice (joint) detection system used worldwide.  While run off of 120/220VAC; 50/60Hz; Single Phase, this unit can be implemented anywhere in the world and provide either a 15VDC Digital pulse out for 7 milliseconds or a dry contact relay rated at 3 amps.  This unit is truly plug and play and can be easily integrated into many control devices commonly found in many production systems.</a:t>
            </a:r>
          </a:p>
        </p:txBody>
      </p:sp>
      <p:pic>
        <p:nvPicPr>
          <p:cNvPr id="6154" name="Picture 10" descr="IMG_01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4114800"/>
            <a:ext cx="2741613" cy="18272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155" name="Picture 11" descr="IMG_01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886200"/>
            <a:ext cx="3025775" cy="1825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 name="Picture 6" descr="the vis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8191" y="61722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z="4000" dirty="0"/>
              <a:t>Features and Benefits</a:t>
            </a:r>
          </a:p>
        </p:txBody>
      </p:sp>
      <p:sp>
        <p:nvSpPr>
          <p:cNvPr id="51203" name="Rectangle 3"/>
          <p:cNvSpPr>
            <a:spLocks noGrp="1" noChangeArrowheads="1"/>
          </p:cNvSpPr>
          <p:nvPr>
            <p:ph type="body" idx="1"/>
          </p:nvPr>
        </p:nvSpPr>
        <p:spPr>
          <a:xfrm>
            <a:off x="685800" y="1981200"/>
            <a:ext cx="7772400" cy="685800"/>
          </a:xfrm>
        </p:spPr>
        <p:txBody>
          <a:bodyPr/>
          <a:lstStyle/>
          <a:p>
            <a:r>
              <a:rPr lang="en-US" sz="2000" b="0" dirty="0">
                <a:latin typeface="Georgia" pitchFamily="18" charset="0"/>
              </a:rPr>
              <a:t>The Model </a:t>
            </a:r>
            <a:r>
              <a:rPr lang="en-US" sz="2000" b="0" dirty="0" smtClean="0">
                <a:latin typeface="Georgia" pitchFamily="18" charset="0"/>
              </a:rPr>
              <a:t>1032BX® </a:t>
            </a:r>
            <a:r>
              <a:rPr lang="en-US" sz="2000" b="0" dirty="0">
                <a:latin typeface="Georgia" pitchFamily="18" charset="0"/>
              </a:rPr>
              <a:t>Classic™ Splice Detector </a:t>
            </a:r>
            <a:r>
              <a:rPr lang="en-US" sz="2000" b="0" dirty="0" smtClean="0">
                <a:latin typeface="Georgia" pitchFamily="18" charset="0"/>
              </a:rPr>
              <a:t>Technology monitors </a:t>
            </a:r>
            <a:r>
              <a:rPr lang="en-US" sz="2000" b="0" dirty="0">
                <a:latin typeface="Georgia" pitchFamily="18" charset="0"/>
              </a:rPr>
              <a:t>any non-metallic web material including laminated grades.</a:t>
            </a:r>
          </a:p>
        </p:txBody>
      </p:sp>
      <p:pic>
        <p:nvPicPr>
          <p:cNvPr id="15" name="Picture 4" descr="2paperroll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714" y="3200400"/>
            <a:ext cx="1524000" cy="1371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6" name="Picture 7" descr="044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7358" y="3048000"/>
            <a:ext cx="1919288" cy="13700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7" name="Picture 8" descr="24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8176" y="4876800"/>
            <a:ext cx="1905000" cy="13731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8" name="Picture 9" descr="BindaMai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1776" y="4871470"/>
            <a:ext cx="1828800" cy="13668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9" name="Picture 10" descr="folders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59176" y="4871470"/>
            <a:ext cx="1524000" cy="13668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 name="Picture 11" descr="kromekot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60000" y="3197225"/>
            <a:ext cx="1673225" cy="13747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1" name="Picture 12" descr="papi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11776" y="4648200"/>
            <a:ext cx="1371600" cy="1371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351553" y="3222171"/>
            <a:ext cx="1765094" cy="1371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3" name="Picture 22" descr="the visio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38191" y="61722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z="4000" dirty="0"/>
              <a:t>Features and Benefits</a:t>
            </a:r>
          </a:p>
        </p:txBody>
      </p:sp>
      <p:sp>
        <p:nvSpPr>
          <p:cNvPr id="59395" name="Rectangle 3"/>
          <p:cNvSpPr>
            <a:spLocks noGrp="1" noChangeArrowheads="1"/>
          </p:cNvSpPr>
          <p:nvPr>
            <p:ph type="body" idx="1"/>
          </p:nvPr>
        </p:nvSpPr>
        <p:spPr>
          <a:xfrm>
            <a:off x="685800" y="1981200"/>
            <a:ext cx="7772400" cy="838200"/>
          </a:xfrm>
        </p:spPr>
        <p:txBody>
          <a:bodyPr/>
          <a:lstStyle/>
          <a:p>
            <a:r>
              <a:rPr lang="en-US" sz="2000" b="0" dirty="0" smtClean="0">
                <a:latin typeface="Georgia" pitchFamily="18" charset="0"/>
              </a:rPr>
              <a:t>The Model 1032BX® </a:t>
            </a:r>
            <a:r>
              <a:rPr lang="en-US" sz="2000" b="0" dirty="0">
                <a:latin typeface="Georgia" pitchFamily="18" charset="0"/>
              </a:rPr>
              <a:t>Classic™ Splice Detector </a:t>
            </a:r>
            <a:r>
              <a:rPr lang="en-US" sz="2000" b="0" dirty="0" smtClean="0">
                <a:latin typeface="Georgia" pitchFamily="18" charset="0"/>
              </a:rPr>
              <a:t>Technology monitors </a:t>
            </a:r>
            <a:r>
              <a:rPr lang="en-US" sz="2000" b="0" dirty="0">
                <a:latin typeface="Georgia" pitchFamily="18" charset="0"/>
              </a:rPr>
              <a:t>single to multiple webs of material simultaneously at one inspection point.</a:t>
            </a:r>
            <a:endParaRPr lang="en-US" b="0" dirty="0">
              <a:latin typeface="Georgia" pitchFamily="18" charset="0"/>
            </a:endParaRPr>
          </a:p>
        </p:txBody>
      </p:sp>
      <p:pic>
        <p:nvPicPr>
          <p:cNvPr id="10" name="Picture 9"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8191" y="61722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11" name="Picture 4" descr="spot_shee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733800"/>
            <a:ext cx="1444625" cy="18303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2" name="Picture 9" descr="IMG_690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19400" y="3733800"/>
            <a:ext cx="2439988" cy="18303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3" name="Picture 10" descr="IMG_690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38800" y="3733800"/>
            <a:ext cx="2439988" cy="18303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756</TotalTime>
  <Words>758</Words>
  <Application>Microsoft Office PowerPoint</Application>
  <PresentationFormat>On-screen Show (4:3)</PresentationFormat>
  <Paragraphs>108</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Default Design</vt:lpstr>
      <vt:lpstr>System Overview</vt:lpstr>
      <vt:lpstr>Mission Statement</vt:lpstr>
      <vt:lpstr>Model 1032BX® Classic™ Splice Detector Technology</vt:lpstr>
      <vt:lpstr>Technology</vt:lpstr>
      <vt:lpstr>Overview of Benefits</vt:lpstr>
      <vt:lpstr>Features and Benefits</vt:lpstr>
      <vt:lpstr>Features and Benefits</vt:lpstr>
      <vt:lpstr>Features and Benefits</vt:lpstr>
      <vt:lpstr>Features and Benefits</vt:lpstr>
      <vt:lpstr>Features and Benefits</vt:lpstr>
      <vt:lpstr>Features and Benefits</vt:lpstr>
      <vt:lpstr>Features and Benefits</vt:lpstr>
      <vt:lpstr>Features and Benefits</vt:lpstr>
      <vt:lpstr>Features and Benefits</vt:lpstr>
      <vt:lpstr>Features and Benefits</vt:lpstr>
      <vt:lpstr>Features and Benefits</vt:lpstr>
      <vt:lpstr>Features and Benefits</vt:lpstr>
      <vt:lpstr>Features and Benefits</vt:lpstr>
      <vt:lpstr>Applications</vt:lpstr>
      <vt:lpstr>Detection Results</vt:lpstr>
      <vt:lpstr>Power Requirements</vt:lpstr>
      <vt:lpstr>Typical Installation</vt:lpstr>
      <vt:lpstr>Typical Installation</vt:lpstr>
      <vt:lpstr>Typical Installation</vt:lpstr>
      <vt:lpstr>Installation on a webbing process</vt:lpstr>
      <vt:lpstr>References</vt:lpstr>
      <vt:lpstr>Related Websites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Overview</dc:title>
  <dc:creator/>
  <cp:lastModifiedBy>Bruce T. Dobbie</cp:lastModifiedBy>
  <cp:revision>22</cp:revision>
  <dcterms:created xsi:type="dcterms:W3CDTF">1601-01-01T00:00:00Z</dcterms:created>
  <dcterms:modified xsi:type="dcterms:W3CDTF">2016-12-11T18:21:43Z</dcterms:modified>
</cp:coreProperties>
</file>