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71" r:id="rId22"/>
    <p:sldId id="269" r:id="rId23"/>
    <p:sldId id="289" r:id="rId24"/>
    <p:sldId id="275" r:id="rId25"/>
    <p:sldId id="276" r:id="rId26"/>
    <p:sldId id="278" r:id="rId27"/>
    <p:sldId id="266" r:id="rId28"/>
  </p:sldIdLst>
  <p:sldSz cx="9144000" cy="6858000" type="screen4x3"/>
  <p:notesSz cx="7315200" cy="96012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t" anchorCtr="0" compatLnSpc="1">
            <a:prstTxWarp prst="textNoShape">
              <a:avLst/>
            </a:prstTxWarp>
          </a:bodyPr>
          <a:lstStyle>
            <a:lvl1pPr defTabSz="966788">
              <a:defRPr kumimoji="0" sz="1300"/>
            </a:lvl1pPr>
          </a:lstStyle>
          <a:p>
            <a:endParaRPr lang="en-US"/>
          </a:p>
        </p:txBody>
      </p:sp>
      <p:sp>
        <p:nvSpPr>
          <p:cNvPr id="2051" name="Rectangle 3"/>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t" anchorCtr="0" compatLnSpc="1">
            <a:prstTxWarp prst="textNoShape">
              <a:avLst/>
            </a:prstTxWarp>
          </a:bodyPr>
          <a:lstStyle>
            <a:lvl1pPr algn="r" defTabSz="966788">
              <a:defRPr kumimoji="0" sz="1300"/>
            </a:lvl1pPr>
          </a:lstStyle>
          <a:p>
            <a:endParaRPr lang="en-US"/>
          </a:p>
        </p:txBody>
      </p:sp>
      <p:sp>
        <p:nvSpPr>
          <p:cNvPr id="2054"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b" anchorCtr="0" compatLnSpc="1">
            <a:prstTxWarp prst="textNoShape">
              <a:avLst/>
            </a:prstTxWarp>
          </a:bodyPr>
          <a:lstStyle>
            <a:lvl1pPr defTabSz="966788">
              <a:defRPr kumimoji="0" sz="1300"/>
            </a:lvl1pPr>
          </a:lstStyle>
          <a:p>
            <a:endParaRPr lang="en-US"/>
          </a:p>
        </p:txBody>
      </p:sp>
      <p:sp>
        <p:nvSpPr>
          <p:cNvPr id="2055"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b" anchorCtr="0" compatLnSpc="1">
            <a:prstTxWarp prst="textNoShape">
              <a:avLst/>
            </a:prstTxWarp>
          </a:bodyPr>
          <a:lstStyle>
            <a:lvl1pPr algn="r" defTabSz="966788">
              <a:defRPr kumimoji="0" sz="1300"/>
            </a:lvl1pPr>
          </a:lstStyle>
          <a:p>
            <a:fld id="{B24135B1-D627-4ED0-9113-2C796C8E2024}" type="slidenum">
              <a:rPr lang="en-US"/>
              <a:pPr/>
              <a:t>‹#›</a:t>
            </a:fld>
            <a:endParaRPr lang="en-US"/>
          </a:p>
        </p:txBody>
      </p:sp>
    </p:spTree>
    <p:extLst>
      <p:ext uri="{BB962C8B-B14F-4D97-AF65-F5344CB8AC3E}">
        <p14:creationId xmlns:p14="http://schemas.microsoft.com/office/powerpoint/2010/main" val="1983678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ACED9-D757-40E9-B970-7D595BFFB57A}"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7D08F-C027-4783-A7ED-A041AC56EAAE}" type="slidenum">
              <a:rPr lang="en-US"/>
              <a:pPr/>
              <a:t>10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A99F2-2F8B-46C5-A606-868E6FCA4FB7}" type="slidenum">
              <a:rPr lang="en-US"/>
              <a:pPr/>
              <a:t>11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212D0-2A60-4EDC-B6A9-1853052FAAA3}" type="slidenum">
              <a:rPr lang="en-US"/>
              <a:pPr/>
              <a:t>12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344D5-9553-49E7-9301-013F52F724A9}"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4C550-1B46-439D-B068-8A46242235C3}" type="slidenum">
              <a:rPr lang="en-US"/>
              <a:pPr/>
              <a:t>14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A1FAA-6DCF-4B01-99B9-63BF753B1776}" type="slidenum">
              <a:rPr lang="en-US"/>
              <a:pPr/>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683FB-6929-4CD3-ACA5-D0C5AC0A3BA4}" type="slidenum">
              <a:rPr lang="en-US"/>
              <a:pPr/>
              <a:t>16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2E4A0-030A-4D79-BEF6-49DB6882DE22}" type="slidenum">
              <a:rPr lang="en-US"/>
              <a:pPr/>
              <a:t>17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66E41-3E01-4558-BE3F-C8C9B60C30DE}" type="slidenum">
              <a:rPr lang="en-US"/>
              <a:pPr/>
              <a:t>18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9DC5A-A4C0-4758-B84C-081A6C56B4E9}" type="slidenum">
              <a:rPr lang="en-US"/>
              <a:pPr/>
              <a:t>19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B0DB4-62BE-4645-B84C-38A2D91DC444}"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AE523-D6BD-4DB1-9AC4-77BE970EAC53}" type="slidenum">
              <a:rPr lang="en-US"/>
              <a:pPr/>
              <a:t>20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F11A6-CF9F-4348-B2C6-7653CFB780ED}" type="slidenum">
              <a:rPr lang="en-US"/>
              <a:pPr/>
              <a:t>21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FC662-BC3E-46F3-AA94-3977F0BF6198}" type="slidenum">
              <a:rPr lang="en-US"/>
              <a:pPr/>
              <a:t>22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2B194-3182-4603-B395-05B3A18BA47C}" type="slidenum">
              <a:rPr lang="en-US"/>
              <a:pPr/>
              <a:t>23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10D87-4232-4918-AC47-9F12AF2ABF6A}" type="slidenum">
              <a:rPr lang="en-US"/>
              <a:pPr/>
              <a:t>24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380EB-3632-4271-A40C-B50573FA8941}" type="slidenum">
              <a:rPr lang="en-US"/>
              <a:pPr/>
              <a:t>25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47DBC-4E27-49D9-B74E-658243D936BF}" type="slidenum">
              <a:rPr lang="en-US"/>
              <a:pPr/>
              <a:t>26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283E8-E320-4BDD-A74B-3CD56DD2473E}" type="slidenum">
              <a:rPr lang="en-US"/>
              <a:pPr/>
              <a:t>27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F583A-0285-4F66-A7F7-EE9B895E7B19}"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41425-16D8-471E-83BC-32996D6D3F3F}" type="slidenum">
              <a:rPr lang="en-US"/>
              <a:pPr/>
              <a:t>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65BF8-6B3F-4C29-8CBB-A1ABE6592216}"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70BA6-4EF4-4ABF-A237-22B6F3C20827}" type="slidenum">
              <a:rPr lang="en-US"/>
              <a:pPr/>
              <a:t>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7BED7-1147-42F3-A5D1-74898D32DE87}"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05B22-4DBD-4BEB-84C6-F42EC4D0483C}" type="slidenum">
              <a:rPr lang="en-US"/>
              <a:pPr/>
              <a:t>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FFDBA-296B-4F3B-A37E-E9EE34965738}" type="slidenum">
              <a:rPr lang="en-US"/>
              <a:pPr/>
              <a:t>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p:txBody>
          <a:bodyPr/>
          <a:lstStyle>
            <a:lvl1pPr>
              <a:defRPr/>
            </a:lvl1pPr>
          </a:lstStyle>
          <a:p>
            <a:endParaRPr lang="en-US"/>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977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3008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a:p>
        </p:txBody>
      </p:sp>
    </p:spTree>
    <p:extLst>
      <p:ext uri="{BB962C8B-B14F-4D97-AF65-F5344CB8AC3E}">
        <p14:creationId xmlns:p14="http://schemas.microsoft.com/office/powerpoint/2010/main" val="202209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67726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04274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18534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1870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18532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512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51970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36394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0.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2.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jpeg"/><Relationship Id="rId7"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381000" y="411480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0000"/>
              <a:buFont typeface="Wingdings" pitchFamily="2" charset="2"/>
              <a:buNone/>
              <a:defRPr kumimoji="1" sz="3200" b="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l">
              <a:lnSpc>
                <a:spcPct val="150000"/>
              </a:lnSpc>
              <a:spcBef>
                <a:spcPts val="0"/>
              </a:spcBef>
            </a:pPr>
            <a:r>
              <a:rPr lang="en-US" sz="2800" b="1" kern="0" dirty="0">
                <a:latin typeface="Georgia" pitchFamily="18" charset="0"/>
              </a:rPr>
              <a:t>Model 1088BM Black Mamba® Web Press Splice Detector™ &amp; Distribution </a:t>
            </a:r>
            <a:r>
              <a:rPr lang="en-US" sz="2800" b="1" kern="0" dirty="0" smtClean="0">
                <a:latin typeface="Georgia" pitchFamily="18" charset="0"/>
              </a:rPr>
              <a:t>Technology</a:t>
            </a:r>
          </a:p>
          <a:p>
            <a:pPr algn="l">
              <a:lnSpc>
                <a:spcPct val="150000"/>
              </a:lnSpc>
              <a:spcBef>
                <a:spcPts val="0"/>
              </a:spcBef>
            </a:pPr>
            <a:r>
              <a:rPr lang="en-US" sz="2800" b="1" kern="0" dirty="0" smtClean="0">
                <a:latin typeface="Georgia" pitchFamily="18" charset="0"/>
              </a:rPr>
              <a:t>Bruce </a:t>
            </a:r>
            <a:r>
              <a:rPr lang="en-US" sz="2800" b="1" kern="0" dirty="0">
                <a:latin typeface="Georgia" pitchFamily="18" charset="0"/>
              </a:rPr>
              <a:t>T. Dobbie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1066800"/>
          </a:xfrm>
        </p:spPr>
        <p:txBody>
          <a:bodyPr/>
          <a:lstStyle/>
          <a:p>
            <a:r>
              <a:rPr lang="en-US" sz="2000" b="0">
                <a:latin typeface="Georgia" pitchFamily="18" charset="0"/>
              </a:rPr>
              <a:t>Unaffected by material basis weight changes, color or process speed (highest recorded installation @ 5000 fpm (1524 m/min).</a:t>
            </a:r>
          </a:p>
        </p:txBody>
      </p:sp>
      <p:pic>
        <p:nvPicPr>
          <p:cNvPr id="57352"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6" descr="1032B on Voith Janus Co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200400"/>
            <a:ext cx="1719263" cy="2292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9" descr="multifix_netherlands_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200400"/>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10" descr="avery_dennison_quakertown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3200400"/>
            <a:ext cx="3043238" cy="2281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81200"/>
            <a:ext cx="7772400" cy="533400"/>
          </a:xfrm>
        </p:spPr>
        <p:txBody>
          <a:bodyPr/>
          <a:lstStyle/>
          <a:p>
            <a:r>
              <a:rPr lang="en-US" sz="2000" b="0">
                <a:latin typeface="Georgia" pitchFamily="18" charset="0"/>
              </a:rPr>
              <a:t>Unaffected by printed material.</a:t>
            </a:r>
          </a:p>
        </p:txBody>
      </p:sp>
      <p:pic>
        <p:nvPicPr>
          <p:cNvPr id="55306"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3" name="Picture 4" descr="02272007enewspl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270" y="2514600"/>
            <a:ext cx="1187532"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5" descr="client-sp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262" y="2514600"/>
            <a:ext cx="2548098"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262" y="2514600"/>
            <a:ext cx="211638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7" descr="Imag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261" y="4724400"/>
            <a:ext cx="158157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8" descr="j01777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6270" y="4724400"/>
            <a:ext cx="246960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9"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6662" y="4648200"/>
            <a:ext cx="1257642"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1088BM Black Mamba®   incorporates state-of-the-art electronic design circuitry, components, filtering and processing techniques unequaled in the industry.  A 15 VDC digital pulse and dry contact relay is provided for operational interface to control devices, markers, or taggers.</a:t>
            </a:r>
          </a:p>
        </p:txBody>
      </p:sp>
      <p:pic>
        <p:nvPicPr>
          <p:cNvPr id="6554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14" descr="m1088B_Black_Mamba_HP_OR (59)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97" y="3502025"/>
            <a:ext cx="2925763"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5" descr="m1088B_Black_Mamba_HP_OR (29)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1811" y="3503612"/>
            <a:ext cx="2174875"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6" descr="#00_5194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811" y="4418012"/>
            <a:ext cx="1563688"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a:latin typeface="Georgia" pitchFamily="18" charset="0"/>
              </a:rPr>
              <a:t>State-of-the-Art Proprietary Sensing Platform.</a:t>
            </a:r>
          </a:p>
        </p:txBody>
      </p:sp>
      <p:pic>
        <p:nvPicPr>
          <p:cNvPr id="6144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8" descr="IMG_01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95600"/>
            <a:ext cx="4451350" cy="22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11" descr="m1032B_Black_Mamba (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590800"/>
            <a:ext cx="2403475" cy="3205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143000"/>
          </a:xfrm>
          <a:noFill/>
          <a:ln/>
        </p:spPr>
        <p:txBody>
          <a:bodyPr/>
          <a:lstStyle/>
          <a:p>
            <a:pPr>
              <a:lnSpc>
                <a:spcPct val="80000"/>
              </a:lnSpc>
            </a:pPr>
            <a:r>
              <a:rPr lang="en-US" sz="2000" b="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12297"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3" descr="m1032B_rkb_01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733800"/>
            <a:ext cx="3665538"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16" descr="m1088B_Black_Mamba_HP_OR (10)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200400"/>
            <a:ext cx="3081338" cy="2738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a:latin typeface="Georgia" pitchFamily="18" charset="0"/>
              </a:rPr>
              <a:t>Military type connections ensure solid electrical specifications are maintained and environmental protection is achieved.</a:t>
            </a:r>
          </a:p>
        </p:txBody>
      </p:sp>
      <p:pic>
        <p:nvPicPr>
          <p:cNvPr id="26631"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8" descr="104_0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916238" cy="2740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a:p>
          <a:p>
            <a:endParaRPr lang="en-US"/>
          </a:p>
          <a:p>
            <a:endParaRPr lang="en-US"/>
          </a:p>
          <a:p>
            <a:endParaRPr lang="en-US"/>
          </a:p>
        </p:txBody>
      </p:sp>
      <p:sp>
        <p:nvSpPr>
          <p:cNvPr id="63492" name="Rectangle 4"/>
          <p:cNvSpPr>
            <a:spLocks noChangeArrowheads="1"/>
          </p:cNvSpPr>
          <p:nvPr/>
        </p:nvSpPr>
        <p:spPr bwMode="auto">
          <a:xfrm>
            <a:off x="838200" y="2133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a:latin typeface="Georgia" pitchFamily="18" charset="0"/>
              </a:rPr>
              <a:t>Automatic recalibration on product grade changes.  No operational intervention is required.</a:t>
            </a:r>
          </a:p>
        </p:txBody>
      </p:sp>
      <p:pic>
        <p:nvPicPr>
          <p:cNvPr id="63494"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0" descr="D1146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388" y="3048000"/>
            <a:ext cx="4509709" cy="29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696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198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502920"/>
            <a:ext cx="777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splices, Guaranteed!</a:t>
            </a:r>
          </a:p>
          <a:p>
            <a:r>
              <a:rPr lang="en-US" sz="2800" kern="0" dirty="0" smtClean="0"/>
              <a:t>CE, CCC and RoHS Compliant</a:t>
            </a:r>
            <a:endParaRPr lang="en-US" sz="28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1322387" y="3276600"/>
            <a:ext cx="6629400" cy="685800"/>
          </a:xfrm>
        </p:spPr>
        <p:txBody>
          <a:bodyPr/>
          <a:lstStyle/>
          <a:p>
            <a:r>
              <a:rPr lang="en-US"/>
              <a:t>High Speed Web Press Printing</a:t>
            </a:r>
          </a:p>
        </p:txBody>
      </p:sp>
      <p:pic>
        <p:nvPicPr>
          <p:cNvPr id="6758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1981200"/>
            <a:ext cx="7772400" cy="990600"/>
          </a:xfrm>
          <a:noFill/>
          <a:ln/>
        </p:spPr>
        <p:txBody>
          <a:bodyPr/>
          <a:lstStyle/>
          <a:p>
            <a:r>
              <a:rPr lang="en-US" sz="2000" b="0">
                <a:latin typeface="Georgia" pitchFamily="18" charset="0"/>
              </a:rPr>
              <a:t>The result is the detection of any splice type (overlap, butt, special) and any splice (tape, staples, woven, glue, etc).</a:t>
            </a:r>
          </a:p>
        </p:txBody>
      </p:sp>
      <p:pic>
        <p:nvPicPr>
          <p:cNvPr id="13322"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15" descr="splice_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648200"/>
            <a:ext cx="2286000" cy="16033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2" name="Picture 16" descr="Gillette_Fusion_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6482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 name="Picture 17" descr="Loreal_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4648200"/>
            <a:ext cx="2413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4" name="Picture 18" descr="splice_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2895600"/>
            <a:ext cx="24384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5" name="Picture 19" descr="splice_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2895600"/>
            <a:ext cx="2286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6" name="Picture 20" descr="splic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600" y="2895600"/>
            <a:ext cx="2286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9" descr="A114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09800"/>
            <a:ext cx="2787650" cy="366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3072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9" descr="m1032B_black-mamba_web-press_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209800"/>
            <a:ext cx="6645275" cy="3654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7168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248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8" descr="m1032B_black-mamba_web-press_0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133600"/>
            <a:ext cx="2286000" cy="1831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9" descr="m1032B_black-mamba_web-press_0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2133600"/>
            <a:ext cx="22860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10" descr="m1032B_black-mamba_web-press_0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191000"/>
            <a:ext cx="22860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11" descr="m1032B_black-mamba_web-press_0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3048000"/>
            <a:ext cx="22860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2" descr="m1032B_black-mamba_web-press_0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191000"/>
            <a:ext cx="22860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8" descr="m1032B_black-mamba_web-press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438400"/>
            <a:ext cx="3205952"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on major web press</a:t>
            </a:r>
          </a:p>
        </p:txBody>
      </p:sp>
      <p:pic>
        <p:nvPicPr>
          <p:cNvPr id="45068" name="Picture 12"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29" descr="m1032B_black-mamba_web-press_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362200"/>
            <a:ext cx="4872038" cy="3654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09600" y="2133600"/>
            <a:ext cx="7772400" cy="762000"/>
          </a:xfrm>
        </p:spPr>
        <p:txBody>
          <a:bodyPr/>
          <a:lstStyle/>
          <a:p>
            <a:pPr>
              <a:lnSpc>
                <a:spcPct val="90000"/>
              </a:lnSpc>
            </a:pPr>
            <a:r>
              <a:rPr lang="en-US" sz="2000" b="0">
                <a:latin typeface="Georgia" pitchFamily="18" charset="0"/>
              </a:rPr>
              <a:t>For reliability; large, medium and small companies turn to RKB for their splice (joint) detection needs.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6" name="Picture 35"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956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05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dirty="0"/>
              <a:t>	http://www.swallowmachinery.com</a:t>
            </a:r>
            <a:endParaRPr lang="en-US" sz="1200"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sz="3200" dirty="0"/>
              <a:t>Model 1088BM Black Mamba® Web Press Splice Detector™ &amp; Distribution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a:latin typeface="Arial" charset="0"/>
              </a:rPr>
              <a:t>FOR MORE INFO...</a:t>
            </a:r>
            <a:endParaRPr lang="en-US"/>
          </a:p>
        </p:txBody>
      </p:sp>
      <p:pic>
        <p:nvPicPr>
          <p:cNvPr id="6" name="Picture 11" descr="m1088B_Black_Mamba_HP_OR (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3657146"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4"/>
          <p:cNvSpPr txBox="1">
            <a:spLocks noChangeArrowheads="1"/>
          </p:cNvSpPr>
          <p:nvPr/>
        </p:nvSpPr>
        <p:spPr bwMode="auto">
          <a:xfrm>
            <a:off x="457200" y="5715000"/>
            <a:ext cx="853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300" dirty="0"/>
              <a:t>http://www.splicedetector.net/splicedetector_products/web_press_splice_detector_technology_1088.html</a:t>
            </a:r>
          </a:p>
          <a:p>
            <a:pPr>
              <a:buNone/>
            </a:pPr>
            <a:r>
              <a:rPr lang="en-US" sz="1400" kern="0" dirty="0"/>
              <a:t>http://www.splicedetector.com/splicedetector_products/m1088bm_web_press_splicedetector.html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3"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227" name="Picture 11" descr="1088B Black Mamba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895600"/>
            <a:ext cx="6545263" cy="182721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20271" y="2286000"/>
            <a:ext cx="7467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latin typeface="Georgia" pitchFamily="18" charset="0"/>
              </a:rPr>
              <a:t>The Model 1088BM Black Mamba® </a:t>
            </a:r>
            <a:r>
              <a:rPr lang="en-US" sz="1800" dirty="0" smtClean="0">
                <a:latin typeface="Georgia" pitchFamily="18" charset="0"/>
              </a:rPr>
              <a:t> Web </a:t>
            </a:r>
            <a:r>
              <a:rPr lang="en-US" sz="1800" dirty="0">
                <a:latin typeface="Georgia" pitchFamily="18" charset="0"/>
              </a:rPr>
              <a:t>Press Splice Detector™ &amp; Distribution Technology is designed to be implemented on high speed digital and inkjet web presses for the detection splice defects and distribution of subsequent even fault signals to raise/release print heads or stations to allow the passage of that portion of defective paper.  By facilitating this function, the Model 1088BM Black Mamba®  insures that no damage to sensitive print heads are realized preventing costly damage and down time.  The technology also comes with distribution to third party sheeting options that can be employed at the end of the web press to allow automatic rejection of the defective sheet thus preventing it from passage to quality stacked products.  This technology also allows end users to purchase standard rolls of paper at costs much less than the marketed “Splice Free Paper” required of them currently.</a:t>
            </a:r>
          </a:p>
        </p:txBody>
      </p:sp>
      <p:pic>
        <p:nvPicPr>
          <p:cNvPr id="4"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a:latin typeface="Georgia" pitchFamily="18" charset="0"/>
              </a:rPr>
              <a:t>Every unit is handcrafted to specific standards which facilitates inter-changeability and performance.</a:t>
            </a:r>
          </a:p>
        </p:txBody>
      </p:sp>
      <p:pic>
        <p:nvPicPr>
          <p:cNvPr id="1024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4" descr="D1146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819400"/>
            <a:ext cx="42052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15" descr="C1145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581400"/>
            <a:ext cx="3602038" cy="274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2133600"/>
          </a:xfrm>
          <a:noFill/>
          <a:ln/>
        </p:spPr>
        <p:txBody>
          <a:bodyPr/>
          <a:lstStyle/>
          <a:p>
            <a:pPr>
              <a:lnSpc>
                <a:spcPct val="80000"/>
              </a:lnSpc>
            </a:pPr>
            <a:r>
              <a:rPr lang="en-US" sz="2000" b="0" dirty="0">
                <a:latin typeface="Georgia" pitchFamily="18" charset="0"/>
              </a:rPr>
              <a:t>The Model 1088BM Black Mamba®  has become the leading splice (joint) detection system used worldwide in web press processes.  While run off of 24VDC, this unit can be implemented anywhere in the world and provides three digital outputs each to independent print stations and an option reject gate control station as well as a dry contact relay rated at 3 amps.  This unit is truly plug and play and can be easily integrated into web presses commonly found in the printing industry.</a:t>
            </a:r>
          </a:p>
        </p:txBody>
      </p:sp>
      <p:pic>
        <p:nvPicPr>
          <p:cNvPr id="6153"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6" name="Picture 13" descr="m1032B_black-mamba_web-press_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336536"/>
            <a:ext cx="3327400" cy="1830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a:xfrm>
            <a:off x="685800" y="1981200"/>
            <a:ext cx="7772400" cy="685800"/>
          </a:xfrm>
        </p:spPr>
        <p:txBody>
          <a:bodyPr/>
          <a:lstStyle/>
          <a:p>
            <a:r>
              <a:rPr lang="en-US" sz="2000" b="0" dirty="0">
                <a:latin typeface="Georgia" pitchFamily="18" charset="0"/>
              </a:rPr>
              <a:t>Monitors any non-metallic web material including laminated grades.</a:t>
            </a:r>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5" name="Picture 4" descr="2paperro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714" y="28956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7" descr="04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2914" y="2895600"/>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24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176" y="47244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9" descr="BindaM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776" y="472440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folder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176" y="472440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1" descr="kromek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9114" y="2895600"/>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2" descr="papi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1776" y="47244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1553" y="2898775"/>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838200"/>
          </a:xfrm>
        </p:spPr>
        <p:txBody>
          <a:bodyPr/>
          <a:lstStyle/>
          <a:p>
            <a:r>
              <a:rPr lang="en-US" sz="2000" b="0">
                <a:latin typeface="Georgia" pitchFamily="18" charset="0"/>
              </a:rPr>
              <a:t>Monitors the web material to be printed for splices and provides the signaling to retract sensitive print heads preventing damage.</a:t>
            </a:r>
            <a:endParaRPr lang="en-US" b="0">
              <a:latin typeface="Georgia" pitchFamily="18" charset="0"/>
            </a:endParaRPr>
          </a:p>
        </p:txBody>
      </p:sp>
      <p:pic>
        <p:nvPicPr>
          <p:cNvPr id="59400"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1" descr="m1032B_black-mamba_web-press_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329697"/>
            <a:ext cx="3519488" cy="27447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 name="Picture 12" descr="m1032B_black-mamba_web-press_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2819400"/>
            <a:ext cx="3656013"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750</Words>
  <Application>Microsoft Office PowerPoint</Application>
  <PresentationFormat>On-screen Show (4:3)</PresentationFormat>
  <Paragraphs>103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System Overview</vt:lpstr>
      <vt:lpstr>Mission Statement</vt:lpstr>
      <vt:lpstr>Model 1088BM Black Mamba® Web Press Splice Detector™ &amp; Distribution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Installation on major web press</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17</cp:revision>
  <dcterms:created xsi:type="dcterms:W3CDTF">1601-01-01T00:00:00Z</dcterms:created>
  <dcterms:modified xsi:type="dcterms:W3CDTF">2016-05-30T20:12:51Z</dcterms:modified>
</cp:coreProperties>
</file>