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sldIdLst>
    <p:sldId id="256" r:id="rId2"/>
    <p:sldId id="259" r:id="rId3"/>
    <p:sldId id="260" r:id="rId4"/>
    <p:sldId id="261" r:id="rId5"/>
    <p:sldId id="257" r:id="rId6"/>
    <p:sldId id="262" r:id="rId7"/>
    <p:sldId id="258" r:id="rId8"/>
    <p:sldId id="279" r:id="rId9"/>
    <p:sldId id="283" r:id="rId10"/>
    <p:sldId id="282" r:id="rId11"/>
    <p:sldId id="281" r:id="rId12"/>
    <p:sldId id="280" r:id="rId13"/>
    <p:sldId id="286" r:id="rId14"/>
    <p:sldId id="284" r:id="rId15"/>
    <p:sldId id="264" r:id="rId16"/>
    <p:sldId id="267" r:id="rId17"/>
    <p:sldId id="285" r:id="rId18"/>
    <p:sldId id="288" r:id="rId19"/>
    <p:sldId id="287" r:id="rId20"/>
    <p:sldId id="265" r:id="rId21"/>
    <p:sldId id="271" r:id="rId22"/>
    <p:sldId id="269" r:id="rId23"/>
    <p:sldId id="289" r:id="rId24"/>
    <p:sldId id="275" r:id="rId25"/>
    <p:sldId id="278" r:id="rId26"/>
    <p:sldId id="266" r:id="rId27"/>
  </p:sldIdLst>
  <p:sldSz cx="9144000" cy="6858000" type="screen4x3"/>
  <p:notesSz cx="6858000" cy="9144000"/>
  <p:defaultTextStyle>
    <a:defPPr>
      <a:defRPr lang="en-US"/>
    </a:defPPr>
    <a:lvl1pPr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defRPr kumimoji="0" sz="1200"/>
            </a:lvl1pPr>
          </a:lstStyle>
          <a:p>
            <a:endParaRPr lang="en-US" dirty="0"/>
          </a:p>
        </p:txBody>
      </p:sp>
      <p:sp>
        <p:nvSpPr>
          <p:cNvPr id="2051" name="Rectangle 3"/>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3" name="Rectangle 5"/>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a:lvl1pPr>
          </a:lstStyle>
          <a:p>
            <a:endParaRPr lang="en-US" dirty="0"/>
          </a:p>
        </p:txBody>
      </p:sp>
      <p:sp>
        <p:nvSpPr>
          <p:cNvPr id="205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defRPr kumimoji="0" sz="1200"/>
            </a:lvl1pPr>
          </a:lstStyle>
          <a:p>
            <a:endParaRPr lang="en-US" dirty="0"/>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r">
              <a:defRPr kumimoji="0" sz="1200"/>
            </a:lvl1pPr>
          </a:lstStyle>
          <a:p>
            <a:fld id="{216C82AF-FABC-4C50-8139-1EBEEDB5092C}" type="slidenum">
              <a:rPr lang="en-US"/>
              <a:pPr/>
              <a:t>‹#›</a:t>
            </a:fld>
            <a:endParaRPr lang="en-US" dirty="0"/>
          </a:p>
        </p:txBody>
      </p:sp>
    </p:spTree>
    <p:extLst>
      <p:ext uri="{BB962C8B-B14F-4D97-AF65-F5344CB8AC3E}">
        <p14:creationId xmlns:p14="http://schemas.microsoft.com/office/powerpoint/2010/main" val="1246086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FC63AB-09CE-43C1-9AB9-11D78282B73A}" type="slidenum">
              <a:rPr lang="en-US"/>
              <a:pPr/>
              <a:t>1</a:t>
            </a:fld>
            <a:endParaRPr lang="en-US" dirty="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F8C1F2-A9C5-4BBA-B6A3-78F61548E682}" type="slidenum">
              <a:rPr lang="en-US"/>
              <a:pPr/>
              <a:t>10</a:t>
            </a:fld>
            <a:endParaRPr lang="en-US" dirty="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F99750-1718-472F-9F83-17FC3BF4DE67}" type="slidenum">
              <a:rPr lang="en-US"/>
              <a:pPr/>
              <a:t>11</a:t>
            </a:fld>
            <a:endParaRPr lang="en-US" dirty="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2294E3-BA59-4351-8409-95079402ABD5}" type="slidenum">
              <a:rPr lang="en-US"/>
              <a:pPr/>
              <a:t>12</a:t>
            </a:fld>
            <a:endParaRPr lang="en-US" dirty="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D2872E-2751-4E50-A188-A4867D66203A}" type="slidenum">
              <a:rPr lang="en-US"/>
              <a:pPr/>
              <a:t>13</a:t>
            </a:fld>
            <a:endParaRPr lang="en-US" dirty="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2BB3AB-F2EB-4798-AB8C-624F16CB3892}" type="slidenum">
              <a:rPr lang="en-US"/>
              <a:pPr/>
              <a:t>14</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EEA67F-57B8-4EBF-AA6A-5944208E68BE}" type="slidenum">
              <a:rPr lang="en-US"/>
              <a:pPr/>
              <a:t>15</a:t>
            </a:fld>
            <a:endParaRPr lang="en-US" dirty="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5329FC-2746-4C8A-BD1C-E4689F6DC031}" type="slidenum">
              <a:rPr lang="en-US"/>
              <a:pPr/>
              <a:t>16</a:t>
            </a:fld>
            <a:endParaRPr lang="en-US" dirty="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33B177-F692-47F6-BD9F-CEA8B4392B08}" type="slidenum">
              <a:rPr lang="en-US"/>
              <a:pPr/>
              <a:t>17</a:t>
            </a:fld>
            <a:endParaRPr lang="en-US" dirty="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BC6CD2-C99C-4E5B-8411-FF46383C350B}" type="slidenum">
              <a:rPr lang="en-US"/>
              <a:pPr/>
              <a:t>18</a:t>
            </a:fld>
            <a:endParaRPr lang="en-US" dirty="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BBDB3D-2667-4C3B-8008-CBFED07463DC}" type="slidenum">
              <a:rPr lang="en-US"/>
              <a:pPr/>
              <a:t>19</a:t>
            </a:fld>
            <a:endParaRPr 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10E5B6-A1A1-4DDB-9611-881DADA9E0BB}" type="slidenum">
              <a:rPr lang="en-US"/>
              <a:pPr/>
              <a:t>2</a:t>
            </a:fld>
            <a:endParaRPr lang="en-US" dirty="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2F6368-A35D-415C-940A-D69A7A2DB0B2}" type="slidenum">
              <a:rPr lang="en-US"/>
              <a:pPr/>
              <a:t>20</a:t>
            </a:fld>
            <a:endParaRPr lang="en-US" dirty="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5B4DEE-2505-4A2E-A90F-BB8040EB7C35}" type="slidenum">
              <a:rPr lang="en-US"/>
              <a:pPr/>
              <a:t>21</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CB1B06-D751-4370-9F79-D922B95EB8D5}" type="slidenum">
              <a:rPr lang="en-US"/>
              <a:pPr/>
              <a:t>22</a:t>
            </a:fld>
            <a:endParaRPr lang="en-US" dirty="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212957-B4AA-4B64-BE98-01FB45136E0B}" type="slidenum">
              <a:rPr lang="en-US"/>
              <a:pPr/>
              <a:t>23</a:t>
            </a:fld>
            <a:endParaRPr lang="en-US" dirty="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5C974D-7D90-4B07-94E4-5AAA18C441C5}" type="slidenum">
              <a:rPr lang="en-US"/>
              <a:pPr/>
              <a:t>24</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42726B-A590-4461-9C46-60062CEF6F55}" type="slidenum">
              <a:rPr lang="en-US"/>
              <a:pPr/>
              <a:t>25</a:t>
            </a:fld>
            <a:endParaRPr lang="en-US" dirty="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A531FA-5B16-4563-92C0-E8805A7417ED}" type="slidenum">
              <a:rPr lang="en-US"/>
              <a:pPr/>
              <a:t>26</a:t>
            </a:fld>
            <a:endParaRPr lang="en-US" dirty="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F77326-E149-4536-ADDD-7F595C0261EE}" type="slidenum">
              <a:rPr lang="en-US"/>
              <a:pPr/>
              <a:t>3</a:t>
            </a:fld>
            <a:endParaRPr lang="en-US" dirty="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20E214-3CD0-49ED-9835-0E07238772EB}" type="slidenum">
              <a:rPr lang="en-US"/>
              <a:pPr/>
              <a:t>4</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F0E6EA-53E6-4359-B0FA-BE85A9257EF1}" type="slidenum">
              <a:rPr lang="en-US"/>
              <a:pPr/>
              <a:t>5</a:t>
            </a:fld>
            <a:endParaRPr lang="en-US" dirty="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3E3A76-E1FA-41A7-85B7-E7FBC4721F25}" type="slidenum">
              <a:rPr lang="en-US"/>
              <a:pPr/>
              <a:t>6</a:t>
            </a:fld>
            <a:endParaRPr 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ABC606-AA51-4F22-89E7-71269706BF81}" type="slidenum">
              <a:rPr lang="en-US"/>
              <a:pPr/>
              <a:t>7</a:t>
            </a:fld>
            <a:endParaRPr lang="en-US"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6732AF-F332-47EF-8CBC-D4A31A77CF3C}" type="slidenum">
              <a:rPr lang="en-US"/>
              <a:pPr/>
              <a:t>8</a:t>
            </a:fld>
            <a:endParaRPr lang="en-US" dirty="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793B4F-8253-4988-8F6E-8DD9746ADCB1}" type="slidenum">
              <a:rPr lang="en-US"/>
              <a:pPr/>
              <a:t>9</a:t>
            </a:fld>
            <a:endParaRPr lang="en-US" dirty="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amma/>
                <a:shade val="46275"/>
                <a:invGamma/>
              </a:schemeClr>
            </a:gs>
            <a:gs pos="5000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07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076" name="Rectangle 4"/>
          <p:cNvSpPr>
            <a:spLocks noGrp="1" noChangeArrowheads="1"/>
          </p:cNvSpPr>
          <p:nvPr>
            <p:ph type="ctrTitle" sz="quarter"/>
          </p:nvPr>
        </p:nvSpPr>
        <p:spPr>
          <a:xfrm>
            <a:off x="685800" y="2286000"/>
            <a:ext cx="7772400" cy="1143000"/>
          </a:xfrm>
        </p:spPr>
        <p:txBody>
          <a:bodyPr/>
          <a:lstStyle>
            <a:lvl1pPr>
              <a:defRPr/>
            </a:lvl1pPr>
          </a:lstStyle>
          <a:p>
            <a:pPr lvl="0"/>
            <a:r>
              <a:rPr lang="en-US" noProof="0" smtClean="0"/>
              <a:t>Click to edit Master title style</a:t>
            </a:r>
          </a:p>
        </p:txBody>
      </p:sp>
      <p:sp>
        <p:nvSpPr>
          <p:cNvPr id="3077"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latin typeface="Times New Roman" pitchFamily="18" charset="0"/>
              </a:defRPr>
            </a:lvl1pPr>
          </a:lstStyle>
          <a:p>
            <a:pPr lvl="0"/>
            <a:r>
              <a:rPr lang="en-US" noProof="0" smtClean="0"/>
              <a:t>Click to edit Master subtitle style</a:t>
            </a:r>
          </a:p>
        </p:txBody>
      </p:sp>
      <p:sp>
        <p:nvSpPr>
          <p:cNvPr id="3078" name="Rectangle 6"/>
          <p:cNvSpPr>
            <a:spLocks noGrp="1" noChangeArrowheads="1"/>
          </p:cNvSpPr>
          <p:nvPr>
            <p:ph type="dt" sz="quarter" idx="2"/>
          </p:nvPr>
        </p:nvSpPr>
        <p:spPr/>
        <p:txBody>
          <a:bodyPr/>
          <a:lstStyle>
            <a:lvl1pPr>
              <a:defRPr/>
            </a:lvl1pPr>
          </a:lstStyle>
          <a:p>
            <a:endParaRPr lang="en-US" dirty="0"/>
          </a:p>
        </p:txBody>
      </p:sp>
      <p:sp>
        <p:nvSpPr>
          <p:cNvPr id="3079" name="Rectangle 7"/>
          <p:cNvSpPr>
            <a:spLocks noGrp="1" noChangeArrowheads="1"/>
          </p:cNvSpPr>
          <p:nvPr>
            <p:ph type="ftr" sz="quarter" idx="3"/>
          </p:nvPr>
        </p:nvSpPr>
        <p:spPr/>
        <p:txBody>
          <a:bodyPr/>
          <a:lstStyle>
            <a:lvl1pPr>
              <a:defRPr/>
            </a:lvl1pPr>
          </a:lstStyle>
          <a:p>
            <a:endParaRPr lang="en-US" dirty="0"/>
          </a:p>
        </p:txBody>
      </p:sp>
      <p:sp>
        <p:nvSpPr>
          <p:cNvPr id="3080" name="Rectangle 8"/>
          <p:cNvSpPr>
            <a:spLocks noGrp="1" noChangeArrowheads="1"/>
          </p:cNvSpPr>
          <p:nvPr>
            <p:ph type="sldNum" sz="quarter" idx="4"/>
          </p:nvPr>
        </p:nvSpPr>
        <p:spPr/>
        <p:txBody>
          <a:bodyPr/>
          <a:lstStyle>
            <a:lvl1pPr>
              <a:defRPr/>
            </a:lvl1pPr>
          </a:lstStyle>
          <a:p>
            <a:endParaRPr lang="en-US" dirty="0"/>
          </a:p>
        </p:txBody>
      </p:sp>
      <p:sp>
        <p:nvSpPr>
          <p:cNvPr id="3081" name="Rectangle 9"/>
          <p:cNvSpPr>
            <a:spLocks noChangeArrowheads="1"/>
          </p:cNvSpPr>
          <p:nvPr/>
        </p:nvSpPr>
        <p:spPr bwMode="auto">
          <a:xfrm>
            <a:off x="0" y="3505200"/>
            <a:ext cx="4724400" cy="1524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2966380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1361103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172200"/>
            <a:ext cx="19050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172200"/>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172200"/>
            <a:ext cx="1905000" cy="457200"/>
          </a:xfrm>
        </p:spPr>
        <p:txBody>
          <a:bodyPr/>
          <a:lstStyle>
            <a:lvl1pPr>
              <a:defRPr/>
            </a:lvl1pPr>
          </a:lstStyle>
          <a:p>
            <a:endParaRPr lang="en-US" dirty="0"/>
          </a:p>
        </p:txBody>
      </p:sp>
    </p:spTree>
    <p:extLst>
      <p:ext uri="{BB962C8B-B14F-4D97-AF65-F5344CB8AC3E}">
        <p14:creationId xmlns:p14="http://schemas.microsoft.com/office/powerpoint/2010/main" val="364493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958251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3383752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4093405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47661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3006028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2151978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3386356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400368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 name="Rectangle 3"/>
          <p:cNvSpPr>
            <a:spLocks noChangeArrowheads="1"/>
          </p:cNvSpPr>
          <p:nvPr/>
        </p:nvSpPr>
        <p:spPr bwMode="auto">
          <a:xfrm>
            <a:off x="152400" y="1752600"/>
            <a:ext cx="4724400" cy="1524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8"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9"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30" name="Rectangle 6"/>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1" name="Rectangle 7"/>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dt" sz="half" idx="2"/>
          </p:nvPr>
        </p:nvSpPr>
        <p:spPr bwMode="auto">
          <a:xfrm>
            <a:off x="6858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endParaRPr lang="en-US" dirty="0"/>
          </a:p>
        </p:txBody>
      </p:sp>
      <p:sp>
        <p:nvSpPr>
          <p:cNvPr id="1033" name="Rectangle 9"/>
          <p:cNvSpPr>
            <a:spLocks noGrp="1" noChangeArrowheads="1"/>
          </p:cNvSpPr>
          <p:nvPr>
            <p:ph type="ftr" sz="quarter" idx="3"/>
          </p:nvPr>
        </p:nvSpPr>
        <p:spPr bwMode="auto">
          <a:xfrm>
            <a:off x="3124200" y="6172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endParaRPr lang="en-US" dirty="0"/>
          </a:p>
        </p:txBody>
      </p:sp>
      <p:sp>
        <p:nvSpPr>
          <p:cNvPr id="1034" name="Rectangle 10"/>
          <p:cNvSpPr>
            <a:spLocks noGrp="1" noChangeArrowheads="1"/>
          </p:cNvSpPr>
          <p:nvPr>
            <p:ph type="sldNum" sz="quarter" idx="4"/>
          </p:nvPr>
        </p:nvSpPr>
        <p:spPr bwMode="auto">
          <a:xfrm>
            <a:off x="65532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endParaRPr lang="en-US" dirty="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jpeg"/><Relationship Id="rId7"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jpeg"/></Relationships>
</file>

<file path=ppt/slides/_rels/slide1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8.jpeg"/><Relationship Id="rId7"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image" Target="../media/image2.jpeg"/><Relationship Id="rId4" Type="http://schemas.openxmlformats.org/officeDocument/2006/relationships/image" Target="../media/image29.jpeg"/><Relationship Id="rId9"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2.jpeg"/><Relationship Id="rId7"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 Id="rId9"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noFill/>
          <a:ln/>
        </p:spPr>
        <p:txBody>
          <a:bodyPr/>
          <a:lstStyle/>
          <a:p>
            <a:r>
              <a:rPr lang="en-US" dirty="0"/>
              <a:t>System Overview</a:t>
            </a:r>
          </a:p>
        </p:txBody>
      </p:sp>
      <p:pic>
        <p:nvPicPr>
          <p:cNvPr id="4101" name="Picture 5" descr="splicedetector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44000" cy="14859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Grp="1" noChangeArrowheads="1"/>
          </p:cNvSpPr>
          <p:nvPr>
            <p:ph type="subTitle" idx="1"/>
          </p:nvPr>
        </p:nvSpPr>
        <p:spPr>
          <a:xfrm>
            <a:off x="381000" y="3962400"/>
            <a:ext cx="8382000" cy="2667000"/>
          </a:xfrm>
          <a:noFill/>
          <a:ln/>
        </p:spPr>
        <p:txBody>
          <a:bodyPr/>
          <a:lstStyle/>
          <a:p>
            <a:pPr algn="l">
              <a:lnSpc>
                <a:spcPct val="150000"/>
              </a:lnSpc>
              <a:spcBef>
                <a:spcPts val="0"/>
              </a:spcBef>
            </a:pPr>
            <a:r>
              <a:rPr lang="en-US" sz="2800" b="1" dirty="0">
                <a:latin typeface="Georgia" pitchFamily="18" charset="0"/>
              </a:rPr>
              <a:t>Model 1032C Enforcer® Metalized Splice Detector™ </a:t>
            </a:r>
            <a:r>
              <a:rPr lang="en-US" sz="2800" b="1" dirty="0" smtClean="0">
                <a:latin typeface="Georgia" pitchFamily="18" charset="0"/>
              </a:rPr>
              <a:t>Technology</a:t>
            </a:r>
          </a:p>
          <a:p>
            <a:pPr algn="l">
              <a:lnSpc>
                <a:spcPct val="150000"/>
              </a:lnSpc>
              <a:spcBef>
                <a:spcPts val="0"/>
              </a:spcBef>
            </a:pPr>
            <a:r>
              <a:rPr lang="en-US" sz="2800" b="1" dirty="0" smtClean="0">
                <a:latin typeface="Georgia" pitchFamily="18" charset="0"/>
              </a:rPr>
              <a:t>Bruce </a:t>
            </a:r>
            <a:r>
              <a:rPr lang="en-US" sz="2800" b="1" dirty="0">
                <a:latin typeface="Georgia" pitchFamily="18" charset="0"/>
              </a:rPr>
              <a:t>T. </a:t>
            </a:r>
            <a:r>
              <a:rPr lang="en-US" sz="2800" b="1" dirty="0" smtClean="0">
                <a:latin typeface="Georgia" pitchFamily="18" charset="0"/>
              </a:rPr>
              <a:t>Dobbie</a:t>
            </a:r>
          </a:p>
          <a:p>
            <a:pPr algn="l">
              <a:lnSpc>
                <a:spcPct val="150000"/>
              </a:lnSpc>
              <a:spcBef>
                <a:spcPts val="0"/>
              </a:spcBef>
            </a:pPr>
            <a:endParaRPr lang="en-US" sz="1000" dirty="0" smtClean="0">
              <a:latin typeface="Georgia" pitchFamily="18" charset="0"/>
            </a:endParaRPr>
          </a:p>
          <a:p>
            <a:pPr algn="l">
              <a:lnSpc>
                <a:spcPct val="150000"/>
              </a:lnSpc>
              <a:spcBef>
                <a:spcPts val="0"/>
              </a:spcBef>
            </a:pPr>
            <a:endParaRPr lang="en-US" sz="1000" dirty="0">
              <a:latin typeface="Georgia" pitchFamily="18" charset="0"/>
            </a:endParaRPr>
          </a:p>
          <a:p>
            <a:pPr algn="l">
              <a:lnSpc>
                <a:spcPct val="150000"/>
              </a:lnSpc>
              <a:spcBef>
                <a:spcPts val="0"/>
              </a:spcBef>
            </a:pPr>
            <a:r>
              <a:rPr lang="en-US" sz="1000" dirty="0" smtClean="0">
                <a:latin typeface="Georgia" pitchFamily="18" charset="0"/>
              </a:rPr>
              <a:t>Copyright</a:t>
            </a:r>
            <a:r>
              <a:rPr lang="en-US" sz="1000" dirty="0">
                <a:latin typeface="Georgia" pitchFamily="18" charset="0"/>
              </a:rPr>
              <a:t>© R.K.B. OPTO-ELECTRONICS, INC.  All rights reserved.</a:t>
            </a:r>
          </a:p>
          <a:p>
            <a:pPr algn="l">
              <a:lnSpc>
                <a:spcPct val="150000"/>
              </a:lnSpc>
              <a:spcBef>
                <a:spcPts val="0"/>
              </a:spcBef>
            </a:pPr>
            <a:endParaRPr lang="en-US" sz="2800" dirty="0">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z="4000" dirty="0"/>
              <a:t>Features and Benefits</a:t>
            </a:r>
          </a:p>
        </p:txBody>
      </p:sp>
      <p:sp>
        <p:nvSpPr>
          <p:cNvPr id="57347" name="Rectangle 3"/>
          <p:cNvSpPr>
            <a:spLocks noGrp="1" noChangeArrowheads="1"/>
          </p:cNvSpPr>
          <p:nvPr>
            <p:ph type="body" idx="1"/>
          </p:nvPr>
        </p:nvSpPr>
        <p:spPr>
          <a:xfrm>
            <a:off x="685800" y="1981200"/>
            <a:ext cx="7772400" cy="762000"/>
          </a:xfrm>
        </p:spPr>
        <p:txBody>
          <a:bodyPr/>
          <a:lstStyle/>
          <a:p>
            <a:r>
              <a:rPr lang="en-US" sz="2000" b="0" dirty="0">
                <a:latin typeface="Georgia" pitchFamily="18" charset="0"/>
              </a:rPr>
              <a:t>The Model 1032C Enforcer® Metalized Splice Detector™ Technology </a:t>
            </a:r>
            <a:r>
              <a:rPr lang="en-US" sz="2000" b="0" dirty="0" smtClean="0">
                <a:latin typeface="Georgia" pitchFamily="18" charset="0"/>
              </a:rPr>
              <a:t>is </a:t>
            </a:r>
            <a:r>
              <a:rPr lang="en-US" sz="2000" b="0" dirty="0">
                <a:latin typeface="Georgia" pitchFamily="18" charset="0"/>
              </a:rPr>
              <a:t>unaffected by material basis weight changes up to 500 micron thick, color or most process speeds.</a:t>
            </a:r>
          </a:p>
        </p:txBody>
      </p:sp>
      <p:pic>
        <p:nvPicPr>
          <p:cNvPr id="11" name="Picture 11" descr="bemis_curwood_wisconsin_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352800"/>
            <a:ext cx="2439988" cy="183038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12" name="Picture 12" descr="seda_italy_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3352800"/>
            <a:ext cx="2439988" cy="183038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13" name="Picture 13" descr="alcan_packaging_uk_0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00" y="3352800"/>
            <a:ext cx="1371600" cy="1828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14" name="Picture 15" descr="hazen_paper_osgood_goodstrong_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9000" y="3352800"/>
            <a:ext cx="1371600" cy="1828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15" name="Picture 8" descr="the vis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z="4000" dirty="0"/>
              <a:t>Features and Benefits</a:t>
            </a:r>
          </a:p>
        </p:txBody>
      </p:sp>
      <p:sp>
        <p:nvSpPr>
          <p:cNvPr id="55299" name="Rectangle 3"/>
          <p:cNvSpPr>
            <a:spLocks noGrp="1" noChangeArrowheads="1"/>
          </p:cNvSpPr>
          <p:nvPr>
            <p:ph type="body" idx="1"/>
          </p:nvPr>
        </p:nvSpPr>
        <p:spPr>
          <a:xfrm>
            <a:off x="685800" y="1905000"/>
            <a:ext cx="7772400" cy="533400"/>
          </a:xfrm>
        </p:spPr>
        <p:txBody>
          <a:bodyPr/>
          <a:lstStyle/>
          <a:p>
            <a:r>
              <a:rPr lang="en-US" sz="2000" b="0" dirty="0">
                <a:latin typeface="Georgia" pitchFamily="18" charset="0"/>
              </a:rPr>
              <a:t>The Model 1032C Enforcer® Metalized Splice Detector™ </a:t>
            </a:r>
            <a:r>
              <a:rPr lang="en-US" sz="2000" b="0" dirty="0" smtClean="0">
                <a:latin typeface="Georgia" pitchFamily="18" charset="0"/>
              </a:rPr>
              <a:t>Technology is </a:t>
            </a:r>
            <a:r>
              <a:rPr lang="en-US" sz="2000" b="0" dirty="0">
                <a:latin typeface="Georgia" pitchFamily="18" charset="0"/>
              </a:rPr>
              <a:t>unaffected by printed material.</a:t>
            </a:r>
          </a:p>
        </p:txBody>
      </p:sp>
      <p:pic>
        <p:nvPicPr>
          <p:cNvPr id="13" name="Picture 13"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14" name="Picture 4" descr="02272007enewsplg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032" y="2819400"/>
            <a:ext cx="1187526" cy="16459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5" name="Picture 5" descr="client-splas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7259" y="2895600"/>
            <a:ext cx="2548107" cy="16459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6" name="Picture 6" descr="famil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5032" y="2873829"/>
            <a:ext cx="2116387" cy="16459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7" name="Picture 7" descr="Image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3032" y="4800600"/>
            <a:ext cx="1581570" cy="16459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8" name="Picture 8" descr="j017773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89032" y="4800600"/>
            <a:ext cx="2469594" cy="16459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9" name="Picture 9" descr="ho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89434" y="4800600"/>
            <a:ext cx="1257637" cy="16459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4000" dirty="0"/>
              <a:t>Features and Benefits</a:t>
            </a:r>
          </a:p>
        </p:txBody>
      </p:sp>
      <p:sp>
        <p:nvSpPr>
          <p:cNvPr id="53251" name="Rectangle 3"/>
          <p:cNvSpPr>
            <a:spLocks noGrp="1" noChangeArrowheads="1"/>
          </p:cNvSpPr>
          <p:nvPr>
            <p:ph type="body" idx="1"/>
          </p:nvPr>
        </p:nvSpPr>
        <p:spPr>
          <a:xfrm>
            <a:off x="685800" y="1981200"/>
            <a:ext cx="7772400" cy="533400"/>
          </a:xfrm>
        </p:spPr>
        <p:txBody>
          <a:bodyPr/>
          <a:lstStyle/>
          <a:p>
            <a:r>
              <a:rPr lang="en-US" sz="2000" b="0" dirty="0">
                <a:latin typeface="Georgia" pitchFamily="18" charset="0"/>
              </a:rPr>
              <a:t>Special splice tapes or color marking are not required.</a:t>
            </a:r>
          </a:p>
        </p:txBody>
      </p:sp>
      <p:pic>
        <p:nvPicPr>
          <p:cNvPr id="53252" name="Picture 4" descr="24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667000"/>
            <a:ext cx="2057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3253" name="Picture 5" descr="2146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4648200"/>
            <a:ext cx="1644650" cy="1827213"/>
          </a:xfrm>
          <a:prstGeom prst="rect">
            <a:avLst/>
          </a:prstGeom>
          <a:noFill/>
          <a:extLst>
            <a:ext uri="{909E8E84-426E-40DD-AFC4-6F175D3DCCD1}">
              <a14:hiddenFill xmlns:a14="http://schemas.microsoft.com/office/drawing/2010/main">
                <a:solidFill>
                  <a:srgbClr val="FFFFFF"/>
                </a:solidFill>
              </a14:hiddenFill>
            </a:ext>
          </a:extLst>
        </p:spPr>
      </p:pic>
      <p:pic>
        <p:nvPicPr>
          <p:cNvPr id="53255" name="Picture 7" descr="Repulpable_splicing_tap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2667000"/>
            <a:ext cx="2439988" cy="1831975"/>
          </a:xfrm>
          <a:prstGeom prst="rect">
            <a:avLst/>
          </a:prstGeom>
          <a:noFill/>
          <a:extLst>
            <a:ext uri="{909E8E84-426E-40DD-AFC4-6F175D3DCCD1}">
              <a14:hiddenFill xmlns:a14="http://schemas.microsoft.com/office/drawing/2010/main">
                <a:solidFill>
                  <a:srgbClr val="FFFFFF"/>
                </a:solidFill>
              </a14:hiddenFill>
            </a:ext>
          </a:extLst>
        </p:spPr>
      </p:pic>
      <p:pic>
        <p:nvPicPr>
          <p:cNvPr id="53256" name="Picture 8" descr="4876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 y="46482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3257" name="Picture 9" descr="82674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90800" y="4648200"/>
            <a:ext cx="2166938"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3258" name="Picture 10" descr="Green_PET_Film_Splicing_Tape_76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46482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3259" name="Picture 11" descr="Images_anti-slip-adhesive-tape-13634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48000" y="2667000"/>
            <a:ext cx="273367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the visi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342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z="4000" dirty="0"/>
              <a:t>Features and Benefits</a:t>
            </a:r>
          </a:p>
        </p:txBody>
      </p:sp>
      <p:sp>
        <p:nvSpPr>
          <p:cNvPr id="65539" name="Rectangle 3"/>
          <p:cNvSpPr>
            <a:spLocks noGrp="1" noChangeArrowheads="1"/>
          </p:cNvSpPr>
          <p:nvPr>
            <p:ph type="body" idx="1"/>
          </p:nvPr>
        </p:nvSpPr>
        <p:spPr>
          <a:xfrm>
            <a:off x="685800" y="1981200"/>
            <a:ext cx="7772400" cy="1371600"/>
          </a:xfrm>
        </p:spPr>
        <p:txBody>
          <a:bodyPr/>
          <a:lstStyle/>
          <a:p>
            <a:pPr>
              <a:lnSpc>
                <a:spcPct val="80000"/>
              </a:lnSpc>
            </a:pPr>
            <a:r>
              <a:rPr lang="en-US" sz="2000" b="0" dirty="0">
                <a:latin typeface="Georgia" pitchFamily="18" charset="0"/>
              </a:rPr>
              <a:t>The Model 1032C Enforcer® Metalized Splice Detector™ Technology incorporates state-of-the-art electronic design circuitry, components, filtering and processing techniques unequaled in the industry.  A 15 VDC digital pulse or dry contact relay is provided for operational interface to control devices, markers, or taggers.</a:t>
            </a:r>
          </a:p>
        </p:txBody>
      </p:sp>
      <p:pic>
        <p:nvPicPr>
          <p:cNvPr id="8" name="Picture 8"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9" name="Picture 11" descr="IMG_320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3" y="3679371"/>
            <a:ext cx="3657146"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z="4000" dirty="0"/>
              <a:t>Features and Benefits</a:t>
            </a:r>
          </a:p>
        </p:txBody>
      </p:sp>
      <p:sp>
        <p:nvSpPr>
          <p:cNvPr id="61443" name="Rectangle 3"/>
          <p:cNvSpPr>
            <a:spLocks noGrp="1" noChangeArrowheads="1"/>
          </p:cNvSpPr>
          <p:nvPr>
            <p:ph type="body" idx="1"/>
          </p:nvPr>
        </p:nvSpPr>
        <p:spPr>
          <a:xfrm>
            <a:off x="685800" y="1981200"/>
            <a:ext cx="7772400" cy="457200"/>
          </a:xfrm>
        </p:spPr>
        <p:txBody>
          <a:bodyPr/>
          <a:lstStyle/>
          <a:p>
            <a:r>
              <a:rPr lang="en-US" sz="2000" b="0" dirty="0">
                <a:latin typeface="Georgia" pitchFamily="18" charset="0"/>
              </a:rPr>
              <a:t>State-of-the-Art Proprietary Sensing Platform.</a:t>
            </a:r>
          </a:p>
        </p:txBody>
      </p:sp>
      <p:pic>
        <p:nvPicPr>
          <p:cNvPr id="9" name="Picture 8"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10" name="Picture 11" descr="IMG_319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199" y="3582193"/>
            <a:ext cx="3656013" cy="27416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1" name="Picture 12" descr="IMG_319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8199" y="2743992"/>
            <a:ext cx="3043238" cy="22828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ln/>
        </p:spPr>
        <p:txBody>
          <a:bodyPr/>
          <a:lstStyle/>
          <a:p>
            <a:r>
              <a:rPr lang="en-US" sz="4000" dirty="0"/>
              <a:t>Features and Benefits</a:t>
            </a:r>
          </a:p>
        </p:txBody>
      </p:sp>
      <p:sp>
        <p:nvSpPr>
          <p:cNvPr id="12291" name="Rectangle 3"/>
          <p:cNvSpPr>
            <a:spLocks noGrp="1" noChangeArrowheads="1"/>
          </p:cNvSpPr>
          <p:nvPr>
            <p:ph type="body" idx="1"/>
          </p:nvPr>
        </p:nvSpPr>
        <p:spPr>
          <a:xfrm>
            <a:off x="685800" y="1981200"/>
            <a:ext cx="7772400" cy="1143000"/>
          </a:xfrm>
          <a:noFill/>
          <a:ln/>
        </p:spPr>
        <p:txBody>
          <a:bodyPr/>
          <a:lstStyle/>
          <a:p>
            <a:pPr>
              <a:lnSpc>
                <a:spcPct val="80000"/>
              </a:lnSpc>
            </a:pPr>
            <a:r>
              <a:rPr lang="en-US" sz="2000" b="0" dirty="0">
                <a:latin typeface="Georgia" pitchFamily="18" charset="0"/>
              </a:rPr>
              <a:t>Highly visible indicator lamps and optional audio/visual alarms provide immediate alert to operational staff of critical splices. Provide user friendly outputs you can actually use too process control instrumentation.</a:t>
            </a:r>
          </a:p>
        </p:txBody>
      </p:sp>
      <p:pic>
        <p:nvPicPr>
          <p:cNvPr id="7" name="Picture 12" descr="136_36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3124200"/>
            <a:ext cx="3089275" cy="274637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8" name="Picture 13" descr="m1032B_rkb_01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3505200"/>
            <a:ext cx="3665538" cy="18288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8" descr="the vi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4000" dirty="0"/>
              <a:t>Features and Benefits</a:t>
            </a:r>
          </a:p>
        </p:txBody>
      </p:sp>
      <p:sp>
        <p:nvSpPr>
          <p:cNvPr id="26627" name="Rectangle 3"/>
          <p:cNvSpPr>
            <a:spLocks noGrp="1" noChangeArrowheads="1"/>
          </p:cNvSpPr>
          <p:nvPr>
            <p:ph type="body" idx="1"/>
          </p:nvPr>
        </p:nvSpPr>
        <p:spPr>
          <a:xfrm>
            <a:off x="685800" y="1981200"/>
            <a:ext cx="7772400" cy="914400"/>
          </a:xfrm>
        </p:spPr>
        <p:txBody>
          <a:bodyPr/>
          <a:lstStyle/>
          <a:p>
            <a:pPr>
              <a:lnSpc>
                <a:spcPct val="80000"/>
              </a:lnSpc>
            </a:pPr>
            <a:r>
              <a:rPr lang="en-US" sz="2000" b="0" dirty="0">
                <a:latin typeface="Georgia" pitchFamily="18" charset="0"/>
              </a:rPr>
              <a:t>Military type connections ensure solid electrical specifications are maintained and environmental protection is achieved.</a:t>
            </a:r>
          </a:p>
        </p:txBody>
      </p:sp>
      <p:pic>
        <p:nvPicPr>
          <p:cNvPr id="8"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9" name="Picture 8" descr="104_04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200400"/>
            <a:ext cx="2916238" cy="27400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4000" dirty="0"/>
              <a:t>Features and Benefits</a:t>
            </a:r>
          </a:p>
        </p:txBody>
      </p:sp>
      <p:sp>
        <p:nvSpPr>
          <p:cNvPr id="63491" name="Rectangle 3"/>
          <p:cNvSpPr>
            <a:spLocks noGrp="1" noChangeArrowheads="1"/>
          </p:cNvSpPr>
          <p:nvPr>
            <p:ph type="body" idx="1"/>
          </p:nvPr>
        </p:nvSpPr>
        <p:spPr/>
        <p:txBody>
          <a:bodyPr/>
          <a:lstStyle/>
          <a:p>
            <a:endParaRPr lang="en-US" dirty="0"/>
          </a:p>
          <a:p>
            <a:endParaRPr lang="en-US" dirty="0"/>
          </a:p>
          <a:p>
            <a:endParaRPr lang="en-US" dirty="0"/>
          </a:p>
          <a:p>
            <a:endParaRPr lang="en-US" dirty="0"/>
          </a:p>
        </p:txBody>
      </p:sp>
      <p:sp>
        <p:nvSpPr>
          <p:cNvPr id="63492" name="Rectangle 4"/>
          <p:cNvSpPr>
            <a:spLocks noChangeArrowheads="1"/>
          </p:cNvSpPr>
          <p:nvPr/>
        </p:nvSpPr>
        <p:spPr bwMode="auto">
          <a:xfrm>
            <a:off x="838200" y="21336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a:lnSpc>
                <a:spcPct val="90000"/>
              </a:lnSpc>
              <a:spcBef>
                <a:spcPct val="20000"/>
              </a:spcBef>
              <a:buClr>
                <a:schemeClr val="accent2"/>
              </a:buClr>
              <a:buSzPct val="80000"/>
              <a:buFont typeface="Wingdings" pitchFamily="2" charset="2"/>
              <a:buChar char="l"/>
            </a:pPr>
            <a:r>
              <a:rPr lang="en-US" sz="2000" dirty="0">
                <a:latin typeface="Georgia" pitchFamily="18" charset="0"/>
              </a:rPr>
              <a:t>Automatic recalibration on product grade changes.</a:t>
            </a:r>
          </a:p>
        </p:txBody>
      </p:sp>
      <p:pic>
        <p:nvPicPr>
          <p:cNvPr id="9" name="Picture 8"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10" name="Picture 9" descr="IMG_32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2731" y="3048000"/>
            <a:ext cx="3656013" cy="27416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z="4000" dirty="0"/>
              <a:t>Features and Benefits</a:t>
            </a:r>
          </a:p>
        </p:txBody>
      </p:sp>
      <p:sp>
        <p:nvSpPr>
          <p:cNvPr id="4" name="Rectangle 3"/>
          <p:cNvSpPr txBox="1">
            <a:spLocks noChangeArrowheads="1"/>
          </p:cNvSpPr>
          <p:nvPr/>
        </p:nvSpPr>
        <p:spPr bwMode="auto">
          <a:xfrm>
            <a:off x="685800" y="2667000"/>
            <a:ext cx="77724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r>
              <a:rPr lang="en-US" sz="2800" kern="0" dirty="0" smtClean="0"/>
              <a:t>Meets quality initiative and ISO requirements.</a:t>
            </a:r>
          </a:p>
          <a:p>
            <a:r>
              <a:rPr lang="en-US" sz="2800" kern="0" dirty="0" smtClean="0"/>
              <a:t>Detection 24/7 without the need for operational intervention.</a:t>
            </a:r>
          </a:p>
          <a:p>
            <a:r>
              <a:rPr lang="en-US" sz="2800" kern="0" dirty="0" smtClean="0"/>
              <a:t>Eliminate the need for manual inspections.</a:t>
            </a:r>
          </a:p>
          <a:p>
            <a:r>
              <a:rPr lang="en-US" sz="2800" kern="0" dirty="0" smtClean="0"/>
              <a:t>Detection of “ALL” splices, Guaranteed!</a:t>
            </a:r>
          </a:p>
          <a:p>
            <a:r>
              <a:rPr lang="en-US" sz="2800" kern="0" dirty="0" smtClean="0"/>
              <a:t>CE, CCC and RoHS Compliant</a:t>
            </a:r>
            <a:endParaRPr lang="en-US" sz="2800" kern="0" dirty="0"/>
          </a:p>
        </p:txBody>
      </p:sp>
      <p:pic>
        <p:nvPicPr>
          <p:cNvPr id="5"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z="4000" dirty="0"/>
              <a:t>Applications</a:t>
            </a:r>
          </a:p>
        </p:txBody>
      </p:sp>
      <p:sp>
        <p:nvSpPr>
          <p:cNvPr id="67587" name="Rectangle 3"/>
          <p:cNvSpPr>
            <a:spLocks noGrp="1" noChangeArrowheads="1"/>
          </p:cNvSpPr>
          <p:nvPr>
            <p:ph type="body" idx="1"/>
          </p:nvPr>
        </p:nvSpPr>
        <p:spPr>
          <a:xfrm>
            <a:off x="2209800" y="2133600"/>
            <a:ext cx="5029200" cy="4114800"/>
          </a:xfrm>
        </p:spPr>
        <p:txBody>
          <a:bodyPr/>
          <a:lstStyle/>
          <a:p>
            <a:r>
              <a:rPr lang="en-US" dirty="0"/>
              <a:t>Sheeters</a:t>
            </a:r>
          </a:p>
          <a:p>
            <a:r>
              <a:rPr lang="en-US" dirty="0"/>
              <a:t>Wide Format Printing</a:t>
            </a:r>
          </a:p>
          <a:p>
            <a:r>
              <a:rPr lang="en-US" dirty="0"/>
              <a:t>Roto</a:t>
            </a:r>
          </a:p>
          <a:p>
            <a:r>
              <a:rPr lang="en-US" dirty="0"/>
              <a:t>Laminators</a:t>
            </a:r>
          </a:p>
          <a:p>
            <a:r>
              <a:rPr lang="en-US" dirty="0"/>
              <a:t>Slitters</a:t>
            </a:r>
          </a:p>
          <a:p>
            <a:r>
              <a:rPr lang="en-US" dirty="0"/>
              <a:t>Coaters</a:t>
            </a:r>
          </a:p>
          <a:p>
            <a:r>
              <a:rPr lang="en-US" dirty="0"/>
              <a:t>Non-wovens</a:t>
            </a:r>
          </a:p>
        </p:txBody>
      </p:sp>
      <p:pic>
        <p:nvPicPr>
          <p:cNvPr id="7" name="Picture 6"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ln/>
        </p:spPr>
        <p:txBody>
          <a:bodyPr/>
          <a:lstStyle/>
          <a:p>
            <a:r>
              <a:rPr lang="en-US" sz="4000" dirty="0"/>
              <a:t>Mission Statement</a:t>
            </a:r>
          </a:p>
        </p:txBody>
      </p:sp>
      <p:pic>
        <p:nvPicPr>
          <p:cNvPr id="7172" name="Picture 4"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
        <p:nvSpPr>
          <p:cNvPr id="6" name="Rectangle 3"/>
          <p:cNvSpPr txBox="1">
            <a:spLocks noChangeArrowheads="1"/>
          </p:cNvSpPr>
          <p:nvPr/>
        </p:nvSpPr>
        <p:spPr bwMode="auto">
          <a:xfrm>
            <a:off x="685800" y="2819400"/>
            <a:ext cx="77724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pPr algn="ctr">
              <a:lnSpc>
                <a:spcPct val="90000"/>
              </a:lnSpc>
              <a:spcBef>
                <a:spcPct val="0"/>
              </a:spcBef>
              <a:buClrTx/>
              <a:buFont typeface="Times New Roman" pitchFamily="18" charset="0"/>
              <a:buNone/>
            </a:pPr>
            <a:r>
              <a:rPr lang="en-US" sz="2000" kern="0" dirty="0" smtClean="0">
                <a:latin typeface="Georgia" pitchFamily="18" charset="0"/>
              </a:rPr>
              <a:t>Splice Detector Technologies is a designer and manufacturer of high speed splice, tearout, missing ply and web break detection equipment and related products.  We are committed to the industry and our customers that depend on us to ensure that quality is maintained at the highest possible level.  We are dedicated to increasing customer satisfaction, continuously improving our products and services, and providing opportunities for our employees to achieve their maximum potential.</a:t>
            </a:r>
            <a:endParaRPr lang="en-US" sz="2000" kern="0" dirty="0">
              <a:latin typeface="Georgi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a:ln/>
        </p:spPr>
        <p:txBody>
          <a:bodyPr/>
          <a:lstStyle/>
          <a:p>
            <a:r>
              <a:rPr lang="en-US" sz="4000" dirty="0"/>
              <a:t>Detection Results</a:t>
            </a:r>
          </a:p>
        </p:txBody>
      </p:sp>
      <p:sp>
        <p:nvSpPr>
          <p:cNvPr id="13315" name="Rectangle 3"/>
          <p:cNvSpPr>
            <a:spLocks noGrp="1" noChangeArrowheads="1"/>
          </p:cNvSpPr>
          <p:nvPr>
            <p:ph type="body" idx="1"/>
          </p:nvPr>
        </p:nvSpPr>
        <p:spPr>
          <a:xfrm>
            <a:off x="685800" y="2209800"/>
            <a:ext cx="7772400" cy="762000"/>
          </a:xfrm>
          <a:noFill/>
          <a:ln/>
        </p:spPr>
        <p:txBody>
          <a:bodyPr/>
          <a:lstStyle/>
          <a:p>
            <a:r>
              <a:rPr lang="en-US" sz="2000" b="0" dirty="0">
                <a:latin typeface="Georgia" pitchFamily="18" charset="0"/>
              </a:rPr>
              <a:t>The result is the detection of any splice type (overlap, butt, special) and any splice (tape, staples, woven, glue, </a:t>
            </a:r>
            <a:r>
              <a:rPr lang="en-US" sz="2000" b="0" dirty="0" smtClean="0">
                <a:latin typeface="Georgia" pitchFamily="18" charset="0"/>
              </a:rPr>
              <a:t>etc.).</a:t>
            </a:r>
            <a:endParaRPr lang="en-US" sz="2000" b="0" dirty="0">
              <a:latin typeface="Georgia" pitchFamily="18" charset="0"/>
            </a:endParaRPr>
          </a:p>
        </p:txBody>
      </p:sp>
      <p:pic>
        <p:nvPicPr>
          <p:cNvPr id="13322" name="Picture 10"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11" name="Picture 6" descr="splice_0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2971800"/>
            <a:ext cx="2286000" cy="1600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2" name="Picture 12" descr="IMG_494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9000" y="2971800"/>
            <a:ext cx="2286000" cy="159861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3" name="Picture 13" descr="IMG_494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4953000"/>
            <a:ext cx="2286000" cy="159861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4" name="Picture 14" descr="splice_2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29000" y="4953000"/>
            <a:ext cx="2286000" cy="15970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5" name="Picture 15" descr="splice_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67400" y="4953000"/>
            <a:ext cx="2286000" cy="16033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6" name="Picture 16" descr="splice_3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0600" y="2971800"/>
            <a:ext cx="2286000" cy="159861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z="4000" dirty="0"/>
              <a:t>Power Requirements</a:t>
            </a:r>
          </a:p>
        </p:txBody>
      </p:sp>
      <p:pic>
        <p:nvPicPr>
          <p:cNvPr id="34822" name="Picture 6"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7" name="Picture 8" descr="A112134_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9781" y="2133600"/>
            <a:ext cx="2633621"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4000" dirty="0"/>
              <a:t>Typical Installation</a:t>
            </a:r>
          </a:p>
        </p:txBody>
      </p:sp>
      <p:pic>
        <p:nvPicPr>
          <p:cNvPr id="7" name="Picture 6"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8" name="Picture 7" descr="104_04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667000"/>
            <a:ext cx="8839200" cy="27416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z="4000" dirty="0"/>
              <a:t>Typical Installation</a:t>
            </a:r>
          </a:p>
        </p:txBody>
      </p:sp>
      <p:pic>
        <p:nvPicPr>
          <p:cNvPr id="8"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9" name="Picture 5" descr="104_0420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558" y="2590800"/>
            <a:ext cx="3071813" cy="27447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 name="Picture 6" descr="104_0420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3158" y="2590800"/>
            <a:ext cx="4497388"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4000" dirty="0"/>
              <a:t>Typical Installation</a:t>
            </a:r>
          </a:p>
        </p:txBody>
      </p:sp>
      <p:pic>
        <p:nvPicPr>
          <p:cNvPr id="7" name="Picture 6"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8" name="Picture 5" descr="Typical_Install_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799" y="2819400"/>
            <a:ext cx="7313613" cy="28209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z="4000" dirty="0"/>
              <a:t>References</a:t>
            </a:r>
          </a:p>
        </p:txBody>
      </p:sp>
      <p:pic>
        <p:nvPicPr>
          <p:cNvPr id="49188" name="Picture 36"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6" name="Picture 37" descr="1032ppt_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124200"/>
            <a:ext cx="6705600" cy="3140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 name="Rectangle 3"/>
          <p:cNvSpPr txBox="1">
            <a:spLocks noChangeArrowheads="1"/>
          </p:cNvSpPr>
          <p:nvPr/>
        </p:nvSpPr>
        <p:spPr bwMode="auto">
          <a:xfrm>
            <a:off x="685800" y="22098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pPr>
              <a:lnSpc>
                <a:spcPct val="90000"/>
              </a:lnSpc>
            </a:pPr>
            <a:r>
              <a:rPr lang="en-US" sz="2000" b="0" kern="0" dirty="0" smtClean="0">
                <a:latin typeface="Georgia" pitchFamily="18" charset="0"/>
              </a:rPr>
              <a:t>For reliability; large, medium and small companies turn to RKB for their splice (joint) detection needs.</a:t>
            </a:r>
            <a:endParaRPr lang="en-US" sz="2000" b="0" kern="0" dirty="0">
              <a:latin typeface="Georgia"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a:ln/>
        </p:spPr>
        <p:txBody>
          <a:bodyPr/>
          <a:lstStyle/>
          <a:p>
            <a:r>
              <a:rPr lang="en-US" sz="4000" dirty="0"/>
              <a:t>Related Websites</a:t>
            </a:r>
          </a:p>
        </p:txBody>
      </p:sp>
      <p:pic>
        <p:nvPicPr>
          <p:cNvPr id="5" name="Picture 4"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
        <p:nvSpPr>
          <p:cNvPr id="6" name="Rectangle 3"/>
          <p:cNvSpPr txBox="1">
            <a:spLocks noChangeArrowheads="1"/>
          </p:cNvSpPr>
          <p:nvPr/>
        </p:nvSpPr>
        <p:spPr bwMode="auto">
          <a:xfrm>
            <a:off x="685800" y="1871549"/>
            <a:ext cx="7772400" cy="4680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pPr marL="0" indent="0">
              <a:buNone/>
            </a:pPr>
            <a:r>
              <a:rPr lang="en-US" sz="1200" kern="0" dirty="0"/>
              <a:t>R.K.B. OPTO-ELECTRONICS, INC., Syracuse, New York, United States</a:t>
            </a:r>
          </a:p>
          <a:p>
            <a:pPr marL="0" indent="0">
              <a:buNone/>
            </a:pPr>
            <a:r>
              <a:rPr lang="en-US" sz="1200" kern="0" dirty="0"/>
              <a:t>	http://www.rkbopto.com</a:t>
            </a:r>
          </a:p>
          <a:p>
            <a:pPr marL="0" indent="0">
              <a:buNone/>
            </a:pPr>
            <a:r>
              <a:rPr lang="en-US" sz="1200" kern="0" dirty="0"/>
              <a:t>R.K.B. Europe, Santander (SPAIN)</a:t>
            </a:r>
          </a:p>
          <a:p>
            <a:pPr marL="0" indent="0">
              <a:buNone/>
            </a:pPr>
            <a:r>
              <a:rPr lang="en-US" sz="1200" kern="0" dirty="0"/>
              <a:t>	http://rkbdetector.com/</a:t>
            </a:r>
          </a:p>
          <a:p>
            <a:pPr marL="0" indent="0">
              <a:buNone/>
            </a:pPr>
            <a:r>
              <a:rPr lang="en-US" sz="1200" kern="0" dirty="0"/>
              <a:t>Arkia  Industrial, Sao Paulo, </a:t>
            </a:r>
            <a:r>
              <a:rPr lang="en-US" sz="1200" kern="0" dirty="0" err="1"/>
              <a:t>Brasil</a:t>
            </a:r>
            <a:endParaRPr lang="en-US" sz="1200" kern="0" dirty="0"/>
          </a:p>
          <a:p>
            <a:pPr marL="0" indent="0">
              <a:buNone/>
            </a:pPr>
            <a:r>
              <a:rPr lang="en-US" sz="1200" kern="0" dirty="0"/>
              <a:t>	http://www.arkia.com.br</a:t>
            </a:r>
          </a:p>
          <a:p>
            <a:pPr marL="0" indent="0">
              <a:buNone/>
            </a:pPr>
            <a:r>
              <a:rPr lang="en-US" sz="1200" kern="0" dirty="0"/>
              <a:t>FIOCCHI Process Instrumentation, Milan, Italy</a:t>
            </a:r>
          </a:p>
          <a:p>
            <a:pPr marL="0" indent="0">
              <a:buNone/>
            </a:pPr>
            <a:r>
              <a:rPr lang="en-US" sz="1200" kern="0" dirty="0"/>
              <a:t>	http://www. fioproin.it</a:t>
            </a:r>
          </a:p>
          <a:p>
            <a:pPr marL="0" indent="0">
              <a:buNone/>
            </a:pPr>
            <a:r>
              <a:rPr lang="en-US" sz="1200" kern="0" dirty="0" err="1"/>
              <a:t>Grupo</a:t>
            </a:r>
            <a:r>
              <a:rPr lang="en-US" sz="1200" kern="0" dirty="0"/>
              <a:t> ROSA </a:t>
            </a:r>
            <a:r>
              <a:rPr lang="en-US" sz="1200" kern="0" dirty="0" err="1"/>
              <a:t>Automatización</a:t>
            </a:r>
            <a:r>
              <a:rPr lang="en-US" sz="1200" kern="0" dirty="0"/>
              <a:t> y Control S.A. de C.V., Chihuahua, Mexico</a:t>
            </a:r>
          </a:p>
          <a:p>
            <a:pPr marL="0" indent="0">
              <a:buNone/>
            </a:pPr>
            <a:r>
              <a:rPr lang="en-US" sz="1200" kern="0" dirty="0"/>
              <a:t>	http://gruporosa.com.mx/</a:t>
            </a:r>
          </a:p>
          <a:p>
            <a:pPr marL="0" indent="0">
              <a:buNone/>
            </a:pPr>
            <a:r>
              <a:rPr lang="en-US" sz="1200" kern="0" dirty="0"/>
              <a:t>PT. </a:t>
            </a:r>
            <a:r>
              <a:rPr lang="en-US" sz="1200" kern="0" dirty="0" err="1"/>
              <a:t>Pentraco</a:t>
            </a:r>
            <a:r>
              <a:rPr lang="en-US" sz="1200" kern="0" dirty="0"/>
              <a:t> </a:t>
            </a:r>
            <a:r>
              <a:rPr lang="en-US" sz="1200" kern="0" dirty="0" err="1"/>
              <a:t>Karya</a:t>
            </a:r>
            <a:r>
              <a:rPr lang="en-US" sz="1200" kern="0" dirty="0"/>
              <a:t> </a:t>
            </a:r>
            <a:r>
              <a:rPr lang="en-US" sz="1200" kern="0" dirty="0" err="1"/>
              <a:t>Adiprestasi</a:t>
            </a:r>
            <a:r>
              <a:rPr lang="en-US" sz="1200" kern="0" dirty="0"/>
              <a:t>, Jakarta Barat, Indonesia</a:t>
            </a:r>
          </a:p>
          <a:p>
            <a:pPr marL="0" indent="0">
              <a:buNone/>
            </a:pPr>
            <a:r>
              <a:rPr lang="en-US" sz="1200" kern="0" dirty="0"/>
              <a:t>	http://www.pentraco.com/</a:t>
            </a:r>
          </a:p>
          <a:p>
            <a:pPr marL="0" indent="0">
              <a:buNone/>
            </a:pPr>
            <a:r>
              <a:rPr lang="en-US" sz="1200" kern="0" dirty="0"/>
              <a:t>Quality2Process B.V., Hengelo, The Netherlands</a:t>
            </a:r>
          </a:p>
          <a:p>
            <a:pPr marL="0" indent="0">
              <a:buNone/>
            </a:pPr>
            <a:r>
              <a:rPr lang="en-US" sz="1200" kern="0" dirty="0"/>
              <a:t>	http://www.quality2process.com</a:t>
            </a:r>
          </a:p>
          <a:p>
            <a:pPr marL="0" indent="0">
              <a:buNone/>
            </a:pPr>
            <a:r>
              <a:rPr lang="en-US" sz="1200" kern="0" dirty="0"/>
              <a:t>Splice Detector Technologies, Syracuse, New York, United States</a:t>
            </a:r>
          </a:p>
          <a:p>
            <a:pPr marL="0" indent="0">
              <a:buNone/>
            </a:pPr>
            <a:r>
              <a:rPr lang="en-US" sz="1200" kern="0" dirty="0"/>
              <a:t>	http://www.splicedetector.net / www.hole-detection.com / www.webinspection.us / 	www.splicedetector.com</a:t>
            </a:r>
          </a:p>
          <a:p>
            <a:pPr marL="0" indent="0">
              <a:buNone/>
            </a:pPr>
            <a:r>
              <a:rPr lang="en-US" sz="1200" kern="0" dirty="0"/>
              <a:t>Suzhou Machine Vision Co., Ltd., Suzhou, Jiangsu, China</a:t>
            </a:r>
          </a:p>
          <a:p>
            <a:pPr marL="0" indent="0">
              <a:buNone/>
            </a:pPr>
            <a:r>
              <a:rPr lang="en-US" sz="1200" kern="0" dirty="0"/>
              <a:t>	http://rkb.chinapaper.net</a:t>
            </a:r>
          </a:p>
          <a:p>
            <a:pPr marL="0" indent="0">
              <a:buNone/>
            </a:pPr>
            <a:r>
              <a:rPr lang="en-US" sz="1200" kern="0" dirty="0"/>
              <a:t>Swallow Machinery Co., Ltd., </a:t>
            </a:r>
            <a:r>
              <a:rPr lang="en-US" sz="1200" kern="0" dirty="0" err="1"/>
              <a:t>Meltham</a:t>
            </a:r>
            <a:r>
              <a:rPr lang="en-US" sz="1200" kern="0" dirty="0"/>
              <a:t>, Holmfirth, United Kingdom</a:t>
            </a:r>
          </a:p>
          <a:p>
            <a:pPr marL="0" indent="0">
              <a:buNone/>
            </a:pPr>
            <a:r>
              <a:rPr lang="en-US" sz="1200" kern="0" dirty="0"/>
              <a:t>	http://www.swallowmachinery.com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609600"/>
            <a:ext cx="8382000" cy="1143000"/>
          </a:xfrm>
          <a:noFill/>
          <a:ln/>
        </p:spPr>
        <p:txBody>
          <a:bodyPr/>
          <a:lstStyle/>
          <a:p>
            <a:r>
              <a:rPr lang="en-US" sz="4000" dirty="0"/>
              <a:t>Model 1032C Enforcer® Metalized Splice Detector™ Technology</a:t>
            </a:r>
          </a:p>
        </p:txBody>
      </p:sp>
      <p:sp>
        <p:nvSpPr>
          <p:cNvPr id="8197" name="Rectangle 5"/>
          <p:cNvSpPr>
            <a:spLocks noChangeArrowheads="1"/>
          </p:cNvSpPr>
          <p:nvPr/>
        </p:nvSpPr>
        <p:spPr bwMode="auto">
          <a:xfrm>
            <a:off x="0" y="5334000"/>
            <a:ext cx="3200400" cy="304800"/>
          </a:xfrm>
          <a:prstGeom prst="rect">
            <a:avLst/>
          </a:prstGeom>
          <a:gradFill rotWithShape="0">
            <a:gsLst>
              <a:gs pos="0">
                <a:schemeClr val="hlink"/>
              </a:gs>
              <a:gs pos="100000">
                <a:schemeClr va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6038" tIns="46038" rIns="46038" bIns="46038" anchor="ctr"/>
          <a:lstStyle/>
          <a:p>
            <a:pPr algn="r"/>
            <a:r>
              <a:rPr lang="en-US" sz="1600" b="1" dirty="0">
                <a:latin typeface="Arial" charset="0"/>
              </a:rPr>
              <a:t>FOR MORE INFO...</a:t>
            </a:r>
            <a:endParaRPr lang="en-US" dirty="0"/>
          </a:p>
        </p:txBody>
      </p:sp>
      <p:pic>
        <p:nvPicPr>
          <p:cNvPr id="6" name="Picture 9" descr="m1032c_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9401" y="2286000"/>
            <a:ext cx="2343321"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Rectangle 4"/>
          <p:cNvSpPr txBox="1">
            <a:spLocks noChangeArrowheads="1"/>
          </p:cNvSpPr>
          <p:nvPr/>
        </p:nvSpPr>
        <p:spPr bwMode="auto">
          <a:xfrm>
            <a:off x="457200" y="57150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pPr>
              <a:buNone/>
            </a:pPr>
            <a:r>
              <a:rPr lang="en-US" sz="1400" kern="0" dirty="0"/>
              <a:t>http://www.splicedetector.net/splicedetector_products/foil_splice_detector.html</a:t>
            </a:r>
          </a:p>
          <a:p>
            <a:pPr>
              <a:buNone/>
            </a:pPr>
            <a:r>
              <a:rPr lang="en-US" sz="1400" kern="0" dirty="0"/>
              <a:t>http://www.splicedetector.com/splicedetector_products/m1032c_foil_splicedetector.html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a:ln/>
        </p:spPr>
        <p:txBody>
          <a:bodyPr/>
          <a:lstStyle/>
          <a:p>
            <a:r>
              <a:rPr lang="en-US" sz="4000" dirty="0"/>
              <a:t>Technology</a:t>
            </a:r>
          </a:p>
        </p:txBody>
      </p:sp>
      <p:pic>
        <p:nvPicPr>
          <p:cNvPr id="9223"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9226" name="Picture 10" descr="1032cLogoBl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819400"/>
            <a:ext cx="86106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p:spPr>
        <p:txBody>
          <a:bodyPr/>
          <a:lstStyle/>
          <a:p>
            <a:r>
              <a:rPr lang="en-US" sz="4000" dirty="0"/>
              <a:t>Overview of </a:t>
            </a:r>
            <a:r>
              <a:rPr lang="en-US" sz="4000" dirty="0" smtClean="0"/>
              <a:t>Benefits</a:t>
            </a:r>
            <a:endParaRPr lang="en-US" sz="4000" dirty="0"/>
          </a:p>
        </p:txBody>
      </p:sp>
      <p:sp>
        <p:nvSpPr>
          <p:cNvPr id="5124" name="Text Box 4"/>
          <p:cNvSpPr txBox="1">
            <a:spLocks noChangeArrowheads="1"/>
          </p:cNvSpPr>
          <p:nvPr/>
        </p:nvSpPr>
        <p:spPr bwMode="auto">
          <a:xfrm>
            <a:off x="762000" y="2209800"/>
            <a:ext cx="7467600"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latin typeface="Georgia" pitchFamily="18" charset="0"/>
              </a:rPr>
              <a:t>The Model 1032C Enforcer® Metalized Splice Detector™ Technology is designed to monitor metallic webs of material for the presence of splices (joints).  The Model 1032C Enforcer® Metalized Splice Detector™ Technology mounts center of web and is completely self calibrating to grades from 1 to 500 mils thick.  Grade and material color have no adverse affect and the unit can be implemented at most conversion process speeds.  It solves product quality issues at point of packaging or prior to subsequent conversion processes where splices may damage sensitive equipment like coating heads, print heads, embossers, etc…  The Model 1032C Enforcer® Metalized Splice Detector™ Technology is intended for coaters, laminators, metallizers and any other conversion process.</a:t>
            </a:r>
          </a:p>
        </p:txBody>
      </p:sp>
      <p:pic>
        <p:nvPicPr>
          <p:cNvPr id="5"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a:ln/>
        </p:spPr>
        <p:txBody>
          <a:bodyPr/>
          <a:lstStyle/>
          <a:p>
            <a:r>
              <a:rPr lang="en-US" sz="4000" dirty="0"/>
              <a:t>Features and Benefits</a:t>
            </a:r>
          </a:p>
        </p:txBody>
      </p:sp>
      <p:sp>
        <p:nvSpPr>
          <p:cNvPr id="10243" name="Rectangle 3"/>
          <p:cNvSpPr>
            <a:spLocks noGrp="1" noChangeArrowheads="1"/>
          </p:cNvSpPr>
          <p:nvPr>
            <p:ph type="body" idx="1"/>
          </p:nvPr>
        </p:nvSpPr>
        <p:spPr>
          <a:xfrm>
            <a:off x="685800" y="1981200"/>
            <a:ext cx="7772400" cy="838200"/>
          </a:xfrm>
          <a:noFill/>
          <a:ln/>
        </p:spPr>
        <p:txBody>
          <a:bodyPr/>
          <a:lstStyle/>
          <a:p>
            <a:r>
              <a:rPr lang="en-US" sz="2000" b="0" dirty="0">
                <a:latin typeface="Georgia" pitchFamily="18" charset="0"/>
              </a:rPr>
              <a:t>Every Model 1032C Enforcer® Metalized Splice Detector™ Technology is handcrafted to specific standards which facilitates inter-changeability and performance.</a:t>
            </a:r>
          </a:p>
        </p:txBody>
      </p:sp>
      <p:pic>
        <p:nvPicPr>
          <p:cNvPr id="6"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7" name="Picture 11" descr="B1136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123406"/>
            <a:ext cx="4856881"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a:ln/>
        </p:spPr>
        <p:txBody>
          <a:bodyPr/>
          <a:lstStyle/>
          <a:p>
            <a:r>
              <a:rPr lang="en-US" sz="4000" dirty="0"/>
              <a:t>Features and Benefits</a:t>
            </a:r>
          </a:p>
        </p:txBody>
      </p:sp>
      <p:sp>
        <p:nvSpPr>
          <p:cNvPr id="6147" name="Rectangle 3"/>
          <p:cNvSpPr>
            <a:spLocks noGrp="1" noChangeArrowheads="1"/>
          </p:cNvSpPr>
          <p:nvPr>
            <p:ph type="body" sz="half" idx="1"/>
          </p:nvPr>
        </p:nvSpPr>
        <p:spPr>
          <a:xfrm>
            <a:off x="685800" y="1981200"/>
            <a:ext cx="7772400" cy="1905000"/>
          </a:xfrm>
          <a:noFill/>
          <a:ln/>
        </p:spPr>
        <p:txBody>
          <a:bodyPr/>
          <a:lstStyle/>
          <a:p>
            <a:pPr>
              <a:lnSpc>
                <a:spcPct val="80000"/>
              </a:lnSpc>
            </a:pPr>
            <a:r>
              <a:rPr lang="en-US" sz="1800" b="0" dirty="0">
                <a:latin typeface="Georgia" pitchFamily="18" charset="0"/>
              </a:rPr>
              <a:t>The Model 1032C Enforcer® Metalized Splice Detector™ </a:t>
            </a:r>
            <a:r>
              <a:rPr lang="en-US" sz="1800" b="0" dirty="0" smtClean="0">
                <a:latin typeface="Georgia" pitchFamily="18" charset="0"/>
              </a:rPr>
              <a:t>Technology was </a:t>
            </a:r>
            <a:r>
              <a:rPr lang="en-US" sz="1800" b="0" dirty="0">
                <a:latin typeface="Georgia" pitchFamily="18" charset="0"/>
              </a:rPr>
              <a:t>developed to address the metallized conversion industry to combat splice faults which photocells, </a:t>
            </a:r>
            <a:r>
              <a:rPr lang="en-US" sz="1800" b="0" dirty="0" smtClean="0">
                <a:latin typeface="Georgia" pitchFamily="18" charset="0"/>
              </a:rPr>
              <a:t>ultrasonic </a:t>
            </a:r>
            <a:r>
              <a:rPr lang="en-US" sz="1800" b="0" dirty="0">
                <a:latin typeface="Georgia" pitchFamily="18" charset="0"/>
              </a:rPr>
              <a:t>and laser technologies have failed.  The Model 1032C Enforcer® Metalized Splice Detector™ Technology runs off of 120/220VAC; 50/60Hz; Single Phase, this unit can be implemented anywhere in the world and provide either a 15VDC Digital pulse out for 7 milliseconds or a dry contact relay rated at 3 amps.  This unit is truly plug and play and can be easily integrated into many control devices commonly found in many production systems.</a:t>
            </a:r>
          </a:p>
        </p:txBody>
      </p:sp>
      <p:pic>
        <p:nvPicPr>
          <p:cNvPr id="7"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8" name="Picture 12" descr="0521081355a[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5074" y="4457867"/>
            <a:ext cx="2439988" cy="1830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 name="Picture 13" descr="alcan_packaging_uk_0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21680" y="4191000"/>
            <a:ext cx="2439988" cy="1830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z="4000" dirty="0"/>
              <a:t>Features and Benefits</a:t>
            </a:r>
          </a:p>
        </p:txBody>
      </p:sp>
      <p:sp>
        <p:nvSpPr>
          <p:cNvPr id="51203" name="Rectangle 3"/>
          <p:cNvSpPr>
            <a:spLocks noGrp="1" noChangeArrowheads="1"/>
          </p:cNvSpPr>
          <p:nvPr>
            <p:ph type="body" idx="1"/>
          </p:nvPr>
        </p:nvSpPr>
        <p:spPr/>
        <p:txBody>
          <a:bodyPr/>
          <a:lstStyle/>
          <a:p>
            <a:r>
              <a:rPr lang="en-US" sz="2000" b="0" dirty="0">
                <a:latin typeface="Georgia" pitchFamily="18" charset="0"/>
              </a:rPr>
              <a:t>The Model 1032C Enforcer® Metalized Splice Detector™ </a:t>
            </a:r>
            <a:r>
              <a:rPr lang="en-US" sz="2000" b="0" dirty="0" smtClean="0">
                <a:latin typeface="Georgia" pitchFamily="18" charset="0"/>
              </a:rPr>
              <a:t>Technology monitors </a:t>
            </a:r>
            <a:r>
              <a:rPr lang="en-US" sz="2000" b="0" dirty="0">
                <a:latin typeface="Georgia" pitchFamily="18" charset="0"/>
              </a:rPr>
              <a:t>any metallic and non-metallic web material.</a:t>
            </a:r>
          </a:p>
        </p:txBody>
      </p:sp>
      <p:pic>
        <p:nvPicPr>
          <p:cNvPr id="51213" name="Picture 13"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15" name="Picture 8" descr="24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648200"/>
            <a:ext cx="1905000" cy="137318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16" name="Picture 9" descr="BindaMa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4648200"/>
            <a:ext cx="1828800" cy="136683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17" name="Picture 11" descr="kromeko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9047" y="2971800"/>
            <a:ext cx="1673225" cy="137477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18" name="Picture 15" descr="76407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3047" y="3048000"/>
            <a:ext cx="2057400" cy="13716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19" name="Picture 16" descr="80426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4047" y="2971800"/>
            <a:ext cx="1371600" cy="13716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20" name="Picture 17" descr="capabiliti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14247" y="2973387"/>
            <a:ext cx="2157413" cy="137318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21" name="Picture 18" descr="CurrencyMai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05600" y="4648200"/>
            <a:ext cx="1571625" cy="136683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22" name="Picture 19" descr="home-photo-re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53000" y="4648200"/>
            <a:ext cx="1571625" cy="136842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4000" dirty="0"/>
              <a:t>Features and Benefits</a:t>
            </a:r>
          </a:p>
        </p:txBody>
      </p:sp>
      <p:sp>
        <p:nvSpPr>
          <p:cNvPr id="59395" name="Rectangle 3"/>
          <p:cNvSpPr>
            <a:spLocks noGrp="1" noChangeArrowheads="1"/>
          </p:cNvSpPr>
          <p:nvPr>
            <p:ph type="body" idx="1"/>
          </p:nvPr>
        </p:nvSpPr>
        <p:spPr>
          <a:xfrm>
            <a:off x="685800" y="1981200"/>
            <a:ext cx="7772400" cy="762000"/>
          </a:xfrm>
        </p:spPr>
        <p:txBody>
          <a:bodyPr/>
          <a:lstStyle/>
          <a:p>
            <a:r>
              <a:rPr lang="en-US" sz="2000" b="0" dirty="0">
                <a:latin typeface="Georgia" pitchFamily="18" charset="0"/>
              </a:rPr>
              <a:t>The Model 1032C Enforcer® Metalized Splice Detector™ Technology </a:t>
            </a:r>
            <a:r>
              <a:rPr lang="en-US" sz="2000" b="0" dirty="0" smtClean="0">
                <a:latin typeface="Georgia" pitchFamily="18" charset="0"/>
              </a:rPr>
              <a:t>monitors </a:t>
            </a:r>
            <a:r>
              <a:rPr lang="en-US" sz="2000" b="0" dirty="0">
                <a:latin typeface="Georgia" pitchFamily="18" charset="0"/>
              </a:rPr>
              <a:t>single or </a:t>
            </a:r>
            <a:r>
              <a:rPr lang="en-US" sz="2000" b="0" dirty="0" smtClean="0">
                <a:latin typeface="Georgia" pitchFamily="18" charset="0"/>
              </a:rPr>
              <a:t>laminated </a:t>
            </a:r>
            <a:r>
              <a:rPr lang="en-US" sz="2000" b="0" dirty="0">
                <a:latin typeface="Georgia" pitchFamily="18" charset="0"/>
              </a:rPr>
              <a:t>webs simultaneously at one inspection point.</a:t>
            </a:r>
          </a:p>
        </p:txBody>
      </p:sp>
      <p:pic>
        <p:nvPicPr>
          <p:cNvPr id="59400" name="Picture 8"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10" name="Picture 11" descr="alcan_packaging_uk_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3352800"/>
            <a:ext cx="2439988" cy="18303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1" name="Picture 12" descr="hazen_paper_osgood_goodstrong_0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3352800"/>
            <a:ext cx="2439988" cy="18303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2" name="Picture 14" descr="bemis_curwood_wisconsin_0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3352800"/>
            <a:ext cx="2439988" cy="18303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652</TotalTime>
  <Words>778</Words>
  <Application>Microsoft Office PowerPoint</Application>
  <PresentationFormat>On-screen Show (4:3)</PresentationFormat>
  <Paragraphs>110</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Default Design</vt:lpstr>
      <vt:lpstr>System Overview</vt:lpstr>
      <vt:lpstr>Mission Statement</vt:lpstr>
      <vt:lpstr>Model 1032C Enforcer® Metalized Splice Detector™ Technology</vt:lpstr>
      <vt:lpstr>Technology</vt:lpstr>
      <vt:lpstr>Overview of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Applications</vt:lpstr>
      <vt:lpstr>Detection Results</vt:lpstr>
      <vt:lpstr>Power Requirements</vt:lpstr>
      <vt:lpstr>Typical Installation</vt:lpstr>
      <vt:lpstr>Typical Installation</vt:lpstr>
      <vt:lpstr>Typical Installation</vt:lpstr>
      <vt:lpstr>References</vt:lpstr>
      <vt:lpstr>Related Websites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Overview</dc:title>
  <dc:creator/>
  <cp:lastModifiedBy>Bruce T. Dobbie</cp:lastModifiedBy>
  <cp:revision>18</cp:revision>
  <dcterms:created xsi:type="dcterms:W3CDTF">1601-01-01T00:00:00Z</dcterms:created>
  <dcterms:modified xsi:type="dcterms:W3CDTF">2016-05-30T20:09:02Z</dcterms:modified>
</cp:coreProperties>
</file>