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56" r:id="rId2"/>
    <p:sldId id="259" r:id="rId3"/>
    <p:sldId id="260" r:id="rId4"/>
    <p:sldId id="261" r:id="rId5"/>
    <p:sldId id="257" r:id="rId6"/>
    <p:sldId id="262" r:id="rId7"/>
    <p:sldId id="258" r:id="rId8"/>
    <p:sldId id="279" r:id="rId9"/>
    <p:sldId id="283" r:id="rId10"/>
    <p:sldId id="282" r:id="rId11"/>
    <p:sldId id="281" r:id="rId12"/>
    <p:sldId id="280" r:id="rId13"/>
    <p:sldId id="286" r:id="rId14"/>
    <p:sldId id="284" r:id="rId15"/>
    <p:sldId id="264" r:id="rId16"/>
    <p:sldId id="267" r:id="rId17"/>
    <p:sldId id="285" r:id="rId18"/>
    <p:sldId id="288" r:id="rId19"/>
    <p:sldId id="287" r:id="rId20"/>
    <p:sldId id="265" r:id="rId21"/>
    <p:sldId id="271" r:id="rId22"/>
    <p:sldId id="269" r:id="rId23"/>
    <p:sldId id="289" r:id="rId24"/>
    <p:sldId id="275" r:id="rId25"/>
    <p:sldId id="276" r:id="rId26"/>
    <p:sldId id="278" r:id="rId27"/>
    <p:sldId id="266" r:id="rId28"/>
  </p:sldIdLst>
  <p:sldSz cx="9144000" cy="6858000" type="screen4x3"/>
  <p:notesSz cx="7315200" cy="96012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61" tIns="48331" rIns="96661" bIns="48331" numCol="1" anchor="t" anchorCtr="0" compatLnSpc="1">
            <a:prstTxWarp prst="textNoShape">
              <a:avLst/>
            </a:prstTxWarp>
          </a:bodyPr>
          <a:lstStyle>
            <a:lvl1pPr defTabSz="966788">
              <a:defRPr kumimoji="0" sz="1300"/>
            </a:lvl1pPr>
          </a:lstStyle>
          <a:p>
            <a:endParaRPr lang="en-US" dirty="0"/>
          </a:p>
        </p:txBody>
      </p:sp>
      <p:sp>
        <p:nvSpPr>
          <p:cNvPr id="2051" name="Rectangle 3"/>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61" tIns="48331" rIns="96661" bIns="48331" numCol="1" anchor="t" anchorCtr="0" compatLnSpc="1">
            <a:prstTxWarp prst="textNoShape">
              <a:avLst/>
            </a:prstTxWarp>
          </a:bodyPr>
          <a:lstStyle>
            <a:lvl1pPr algn="r" defTabSz="966788">
              <a:defRPr kumimoji="0" sz="1300"/>
            </a:lvl1pPr>
          </a:lstStyle>
          <a:p>
            <a:endParaRPr lang="en-US" dirty="0"/>
          </a:p>
        </p:txBody>
      </p:sp>
      <p:sp>
        <p:nvSpPr>
          <p:cNvPr id="2054"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61" tIns="48331" rIns="96661" bIns="48331" numCol="1" anchor="b" anchorCtr="0" compatLnSpc="1">
            <a:prstTxWarp prst="textNoShape">
              <a:avLst/>
            </a:prstTxWarp>
          </a:bodyPr>
          <a:lstStyle>
            <a:lvl1pPr defTabSz="966788">
              <a:defRPr kumimoji="0" sz="1300"/>
            </a:lvl1pPr>
          </a:lstStyle>
          <a:p>
            <a:endParaRPr lang="en-US" dirty="0"/>
          </a:p>
        </p:txBody>
      </p:sp>
      <p:sp>
        <p:nvSpPr>
          <p:cNvPr id="2055"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61" tIns="48331" rIns="96661" bIns="48331" numCol="1" anchor="b" anchorCtr="0" compatLnSpc="1">
            <a:prstTxWarp prst="textNoShape">
              <a:avLst/>
            </a:prstTxWarp>
          </a:bodyPr>
          <a:lstStyle>
            <a:lvl1pPr algn="r" defTabSz="966788">
              <a:defRPr kumimoji="0" sz="1300"/>
            </a:lvl1pPr>
          </a:lstStyle>
          <a:p>
            <a:fld id="{8052B0FD-F46F-4A6D-8CE8-1DC1C481B08B}" type="slidenum">
              <a:rPr lang="en-US"/>
              <a:pPr/>
              <a:t>‹#›</a:t>
            </a:fld>
            <a:endParaRPr lang="en-US" dirty="0"/>
          </a:p>
        </p:txBody>
      </p:sp>
    </p:spTree>
    <p:extLst>
      <p:ext uri="{BB962C8B-B14F-4D97-AF65-F5344CB8AC3E}">
        <p14:creationId xmlns:p14="http://schemas.microsoft.com/office/powerpoint/2010/main" val="77122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52498-4CCA-4133-B8FF-DDC4FE40EB43}"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69B50-2EFE-4F2C-8F07-D7C9F51DA2F6}" type="slidenum">
              <a:rPr lang="en-US"/>
              <a:pPr/>
              <a:t>10</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39D21-5E75-426B-82B2-7DA83DDD5F78}" type="slidenum">
              <a:rPr lang="en-US"/>
              <a:pPr/>
              <a:t>11</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55BB6-A263-43E0-A749-9C6261BB3DFF}" type="slidenum">
              <a:rPr lang="en-US"/>
              <a:pPr/>
              <a:t>12</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B3A77-B875-44F6-AE1A-D7217C79E866}" type="slidenum">
              <a:rPr lang="en-US"/>
              <a:pPr/>
              <a:t>13</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7CA65-46BE-4BE0-AF14-3CA19F6472B9}" type="slidenum">
              <a:rPr lang="en-US"/>
              <a:pPr/>
              <a:t>14</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22BC7-3BFF-468B-A418-65A6DD70425E}" type="slidenum">
              <a:rPr lang="en-US"/>
              <a:pPr/>
              <a:t>15</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4D15C-A9B9-4E83-9807-4C77B0E521D2}" type="slidenum">
              <a:rPr lang="en-US"/>
              <a:pPr/>
              <a:t>16</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F5CB4-E8A2-4E3D-B2C5-946200D24902}" type="slidenum">
              <a:rPr lang="en-US"/>
              <a:pPr/>
              <a:t>17</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C2A66-F3D1-449A-A897-9EC2A255604F}" type="slidenum">
              <a:rPr lang="en-US"/>
              <a:pPr/>
              <a:t>18</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39D27-2C85-4BA6-8743-E9118DA82278}" type="slidenum">
              <a:rPr lang="en-US"/>
              <a:pPr/>
              <a:t>19</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3C9B9-1D68-4F65-A041-D2F782C24148}" type="slidenum">
              <a:rPr lang="en-US"/>
              <a:pPr/>
              <a:t>2</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E72A3-D93B-4CD3-976A-E725C4B72BC5}" type="slidenum">
              <a:rPr lang="en-US"/>
              <a:pPr/>
              <a:t>20</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A6B25-E264-4144-98AA-B9A613584B31}" type="slidenum">
              <a:rPr lang="en-US"/>
              <a:pPr/>
              <a:t>21</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425C5-1C95-450C-85A4-1EDA03C56D15}" type="slidenum">
              <a:rPr lang="en-US"/>
              <a:pPr/>
              <a:t>22</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FB33A-02D2-4A8E-8E1B-CE887A84465D}" type="slidenum">
              <a:rPr lang="en-US"/>
              <a:pPr/>
              <a:t>23</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F1D18-3EF9-4434-9916-4A304AE2CC80}" type="slidenum">
              <a:rPr lang="en-US"/>
              <a:pPr/>
              <a:t>24</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401EF-2045-4A5B-A8A9-0253CD231A2A}" type="slidenum">
              <a:rPr lang="en-US"/>
              <a:pPr/>
              <a:t>25</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4777A-48B6-42BA-8730-AD0B164BE4BE}" type="slidenum">
              <a:rPr lang="en-US"/>
              <a:pPr/>
              <a:t>26</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03CF5-A5E9-4950-B7C9-DF00E82A2D40}" type="slidenum">
              <a:rPr lang="en-US"/>
              <a:pPr/>
              <a:t>27</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709BF-6608-486F-A147-42431DE9EABF}" type="slidenum">
              <a:rPr lang="en-US"/>
              <a:pPr/>
              <a:t>3</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50724-CFA9-457E-970C-49DE3DDAB579}" type="slidenum">
              <a:rPr lang="en-US"/>
              <a:pPr/>
              <a:t>4</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BEE71-26B3-4A0B-805D-943900879227}" type="slidenum">
              <a:rPr lang="en-US"/>
              <a:pPr/>
              <a:t>5</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89740-E784-4670-BF7D-44CA3C294214}" type="slidenum">
              <a:rPr lang="en-US"/>
              <a:pPr/>
              <a:t>6</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1F891-4DA1-4E30-908E-40255CEB19C7}" type="slidenum">
              <a:rPr lang="en-US"/>
              <a:pPr/>
              <a:t>7</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7698B-5299-4570-AFF1-135212D1D2C8}" type="slidenum">
              <a:rPr lang="en-US"/>
              <a:pPr/>
              <a:t>8</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A3164-5A24-42A5-BC2F-93A4F5F0BAC9}" type="slidenum">
              <a:rPr lang="en-US"/>
              <a:pPr/>
              <a:t>9</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dirty="0"/>
          </a:p>
        </p:txBody>
      </p:sp>
      <p:sp>
        <p:nvSpPr>
          <p:cNvPr id="3079" name="Rectangle 7"/>
          <p:cNvSpPr>
            <a:spLocks noGrp="1" noChangeArrowheads="1"/>
          </p:cNvSpPr>
          <p:nvPr>
            <p:ph type="ftr" sz="quarter" idx="3"/>
          </p:nvPr>
        </p:nvSpPr>
        <p:spPr/>
        <p:txBody>
          <a:bodyPr/>
          <a:lstStyle>
            <a:lvl1pPr>
              <a:defRPr/>
            </a:lvl1pPr>
          </a:lstStyle>
          <a:p>
            <a:endParaRPr lang="en-US" dirty="0"/>
          </a:p>
        </p:txBody>
      </p:sp>
      <p:sp>
        <p:nvSpPr>
          <p:cNvPr id="3080" name="Rectangle 8"/>
          <p:cNvSpPr>
            <a:spLocks noGrp="1" noChangeArrowheads="1"/>
          </p:cNvSpPr>
          <p:nvPr>
            <p:ph type="sldNum" sz="quarter" idx="4"/>
          </p:nvPr>
        </p:nvSpPr>
        <p:spPr/>
        <p:txBody>
          <a:bodyPr/>
          <a:lstStyle>
            <a:lvl1pPr>
              <a:defRPr/>
            </a:lvl1pPr>
          </a:lstStyle>
          <a:p>
            <a:endParaRPr lang="en-US" dirty="0"/>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52982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75322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dirty="0"/>
          </a:p>
        </p:txBody>
      </p:sp>
    </p:spTree>
    <p:extLst>
      <p:ext uri="{BB962C8B-B14F-4D97-AF65-F5344CB8AC3E}">
        <p14:creationId xmlns:p14="http://schemas.microsoft.com/office/powerpoint/2010/main" val="309721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05391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57566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50402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406324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410802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25617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27087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71189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dirty="0"/>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dirty="0"/>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0.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2.jpeg"/><Relationship Id="rId4" Type="http://schemas.openxmlformats.org/officeDocument/2006/relationships/image" Target="../media/image27.jpe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jpe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2.jpeg"/><Relationship Id="rId7"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5.jpeg"/><Relationship Id="rId4" Type="http://schemas.openxmlformats.org/officeDocument/2006/relationships/image" Target="../media/image50.jpeg"/><Relationship Id="rId9"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2.jpeg"/><Relationship Id="rId5" Type="http://schemas.openxmlformats.org/officeDocument/2006/relationships/image" Target="../media/image10.jpe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dirty="0"/>
              <a:t>System Overview</a:t>
            </a:r>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Grp="1" noChangeArrowheads="1"/>
          </p:cNvSpPr>
          <p:nvPr>
            <p:ph type="subTitle" idx="1"/>
          </p:nvPr>
        </p:nvSpPr>
        <p:spPr>
          <a:xfrm>
            <a:off x="381000" y="3733800"/>
            <a:ext cx="8382000" cy="2895600"/>
          </a:xfrm>
          <a:noFill/>
          <a:ln/>
        </p:spPr>
        <p:txBody>
          <a:bodyPr/>
          <a:lstStyle/>
          <a:p>
            <a:pPr algn="l">
              <a:lnSpc>
                <a:spcPct val="150000"/>
              </a:lnSpc>
              <a:spcBef>
                <a:spcPts val="0"/>
              </a:spcBef>
            </a:pPr>
            <a:r>
              <a:rPr lang="en-US" sz="2400" b="1" dirty="0">
                <a:latin typeface="Georgia" pitchFamily="18" charset="0"/>
              </a:rPr>
              <a:t>Model 1032BM Black Mamba® Web Press Splice Detector™ &amp; Distribution </a:t>
            </a:r>
            <a:r>
              <a:rPr lang="en-US" sz="2400" b="1" dirty="0" smtClean="0">
                <a:latin typeface="Georgia" pitchFamily="18" charset="0"/>
              </a:rPr>
              <a:t>Technology</a:t>
            </a:r>
          </a:p>
          <a:p>
            <a:pPr algn="l">
              <a:lnSpc>
                <a:spcPct val="150000"/>
              </a:lnSpc>
              <a:spcBef>
                <a:spcPts val="0"/>
              </a:spcBef>
            </a:pPr>
            <a:r>
              <a:rPr lang="en-US" sz="2800" b="1" dirty="0" smtClean="0">
                <a:latin typeface="Georgia" pitchFamily="18" charset="0"/>
              </a:rPr>
              <a:t>Bruce </a:t>
            </a:r>
            <a:r>
              <a:rPr lang="en-US" sz="2800" b="1" dirty="0">
                <a:latin typeface="Georgia" pitchFamily="18" charset="0"/>
              </a:rPr>
              <a:t>T. </a:t>
            </a:r>
            <a:r>
              <a:rPr lang="en-US" sz="2800" b="1" dirty="0" smtClean="0">
                <a:latin typeface="Georgia" pitchFamily="18" charset="0"/>
              </a:rPr>
              <a:t>Dobbie</a:t>
            </a:r>
          </a:p>
          <a:p>
            <a:pPr algn="l">
              <a:lnSpc>
                <a:spcPct val="150000"/>
              </a:lnSpc>
              <a:spcBef>
                <a:spcPts val="0"/>
              </a:spcBef>
            </a:pPr>
            <a:endParaRPr lang="en-US" sz="1000" dirty="0" smtClean="0">
              <a:latin typeface="Georgia" pitchFamily="18" charset="0"/>
            </a:endParaRPr>
          </a:p>
          <a:p>
            <a:pPr algn="l">
              <a:lnSpc>
                <a:spcPct val="150000"/>
              </a:lnSpc>
              <a:spcBef>
                <a:spcPts val="0"/>
              </a:spcBef>
            </a:pPr>
            <a:r>
              <a:rPr lang="en-US" sz="1000" dirty="0" smtClean="0">
                <a:latin typeface="Georgia" pitchFamily="18" charset="0"/>
              </a:rPr>
              <a:t>Copyright</a:t>
            </a:r>
            <a:r>
              <a:rPr lang="en-US" sz="1000" dirty="0">
                <a:latin typeface="Georgia" pitchFamily="18" charset="0"/>
              </a:rPr>
              <a:t>© R.K.B. OPTO-ELECTRONICS, INC.  All rights reserved.</a:t>
            </a:r>
          </a:p>
          <a:p>
            <a:pPr algn="l">
              <a:lnSpc>
                <a:spcPct val="150000"/>
              </a:lnSpc>
              <a:spcBef>
                <a:spcPts val="0"/>
              </a:spcBef>
            </a:pPr>
            <a:endParaRPr lang="en-US" sz="28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a:t>Features and Benefits</a:t>
            </a:r>
          </a:p>
        </p:txBody>
      </p:sp>
      <p:sp>
        <p:nvSpPr>
          <p:cNvPr id="57347" name="Rectangle 3"/>
          <p:cNvSpPr>
            <a:spLocks noGrp="1" noChangeArrowheads="1"/>
          </p:cNvSpPr>
          <p:nvPr>
            <p:ph type="body" idx="1"/>
          </p:nvPr>
        </p:nvSpPr>
        <p:spPr>
          <a:xfrm>
            <a:off x="685800" y="1981200"/>
            <a:ext cx="7772400" cy="1066800"/>
          </a:xfrm>
        </p:spPr>
        <p:txBody>
          <a:bodyPr/>
          <a:lstStyle/>
          <a:p>
            <a:r>
              <a:rPr lang="en-US" sz="2000" b="0" dirty="0">
                <a:latin typeface="Georgia" pitchFamily="18" charset="0"/>
              </a:rPr>
              <a:t>The Model 1032BM Black Mamba® is unaffected by material basis weight changes, color or process speed (highest recorded installation @ 5000 fpm (1524 m/min).</a:t>
            </a:r>
          </a:p>
        </p:txBody>
      </p:sp>
      <p:pic>
        <p:nvPicPr>
          <p:cNvPr id="8"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6" descr="1032B on Voith Janus Co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200400"/>
            <a:ext cx="1719263" cy="2292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9" descr="multifix_netherlands_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200400"/>
            <a:ext cx="3043238" cy="228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10" descr="avery_dennison_quakertown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3200400"/>
            <a:ext cx="3043238" cy="2281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dirty="0"/>
              <a:t>Features and Benefits</a:t>
            </a:r>
          </a:p>
        </p:txBody>
      </p:sp>
      <p:sp>
        <p:nvSpPr>
          <p:cNvPr id="55299" name="Rectangle 3"/>
          <p:cNvSpPr>
            <a:spLocks noGrp="1" noChangeArrowheads="1"/>
          </p:cNvSpPr>
          <p:nvPr>
            <p:ph type="body" idx="1"/>
          </p:nvPr>
        </p:nvSpPr>
        <p:spPr>
          <a:xfrm>
            <a:off x="685800" y="1905000"/>
            <a:ext cx="7772400" cy="533400"/>
          </a:xfrm>
        </p:spPr>
        <p:txBody>
          <a:bodyPr/>
          <a:lstStyle/>
          <a:p>
            <a:r>
              <a:rPr lang="en-US" sz="2000" b="0" dirty="0" smtClean="0">
                <a:latin typeface="Georgia" pitchFamily="18" charset="0"/>
              </a:rPr>
              <a:t>The </a:t>
            </a:r>
            <a:r>
              <a:rPr lang="en-US" sz="2000" b="0" dirty="0">
                <a:latin typeface="Georgia" pitchFamily="18" charset="0"/>
              </a:rPr>
              <a:t>Model 1032BM Black Mamba® is unaffected by printed material.</a:t>
            </a:r>
          </a:p>
        </p:txBody>
      </p:sp>
      <p:pic>
        <p:nvPicPr>
          <p:cNvPr id="11" name="Picture 4" descr="02272007enewspl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99" y="2743200"/>
            <a:ext cx="1187526"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2" name="Picture 5" descr="client-spl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000" y="2667000"/>
            <a:ext cx="2548107"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3" name="Picture 6" descr="fami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8000" y="2695303"/>
            <a:ext cx="2116387"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 name="Picture 7" descr="Image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999" y="4648200"/>
            <a:ext cx="1755775" cy="18272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8" descr="j01777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999" y="4648200"/>
            <a:ext cx="2741613" cy="18272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Picture 9"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2399" y="4572000"/>
            <a:ext cx="1398588" cy="18303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7" name="Picture 4" descr="the vis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dirty="0"/>
              <a:t>Features and Benefits</a:t>
            </a:r>
          </a:p>
        </p:txBody>
      </p:sp>
      <p:sp>
        <p:nvSpPr>
          <p:cNvPr id="53251" name="Rectangle 3"/>
          <p:cNvSpPr>
            <a:spLocks noGrp="1" noChangeArrowheads="1"/>
          </p:cNvSpPr>
          <p:nvPr>
            <p:ph type="body" idx="1"/>
          </p:nvPr>
        </p:nvSpPr>
        <p:spPr>
          <a:xfrm>
            <a:off x="685800" y="1981200"/>
            <a:ext cx="7772400" cy="533400"/>
          </a:xfrm>
        </p:spPr>
        <p:txBody>
          <a:bodyPr/>
          <a:lstStyle/>
          <a:p>
            <a:r>
              <a:rPr lang="en-US" sz="2000" b="0" dirty="0">
                <a:latin typeface="Georgia" pitchFamily="18" charset="0"/>
              </a:rPr>
              <a:t>Special splice tapes or color marking are not required.</a:t>
            </a:r>
          </a:p>
        </p:txBody>
      </p:sp>
      <p:pic>
        <p:nvPicPr>
          <p:cNvPr id="53252" name="Picture 4" descr="2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2057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2146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648200"/>
            <a:ext cx="164465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Repulpable_splicing_ta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667000"/>
            <a:ext cx="2439988" cy="1831975"/>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4876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8267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4648200"/>
            <a:ext cx="21669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Green_PET_Film_Splicing_Tape_7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Images_anti-slip-adhesive-tape-1363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2667000"/>
            <a:ext cx="27336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he vis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Features and Benefits</a:t>
            </a:r>
          </a:p>
        </p:txBody>
      </p:sp>
      <p:sp>
        <p:nvSpPr>
          <p:cNvPr id="65539" name="Rectangle 3"/>
          <p:cNvSpPr>
            <a:spLocks noGrp="1" noChangeArrowheads="1"/>
          </p:cNvSpPr>
          <p:nvPr>
            <p:ph type="body" idx="1"/>
          </p:nvPr>
        </p:nvSpPr>
        <p:spPr>
          <a:xfrm>
            <a:off x="685800" y="1981200"/>
            <a:ext cx="7772400" cy="1371600"/>
          </a:xfrm>
        </p:spPr>
        <p:txBody>
          <a:bodyPr/>
          <a:lstStyle/>
          <a:p>
            <a:pPr>
              <a:lnSpc>
                <a:spcPct val="80000"/>
              </a:lnSpc>
            </a:pPr>
            <a:r>
              <a:rPr lang="en-US" sz="2000" b="0" dirty="0">
                <a:latin typeface="Georgia" pitchFamily="18" charset="0"/>
              </a:rPr>
              <a:t>The Model 1032BM Black Mamba® incorporates state-of-the-art electronic design circuitry, components, filtering and processing techniques unequaled in the industry.  A 15 VDC digital pulse and dry contact relay is provided for operational interface to control devices, markers, or taggers.</a:t>
            </a:r>
          </a:p>
        </p:txBody>
      </p:sp>
      <p:pic>
        <p:nvPicPr>
          <p:cNvPr id="8"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11" descr="m1032B_black-mamba_web-press_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352800"/>
            <a:ext cx="3016250" cy="3198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12" descr="m1032B_black-mamba_web-press_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800600"/>
            <a:ext cx="1719263" cy="1374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13" descr="#00_42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3429000"/>
            <a:ext cx="2439988" cy="1830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dirty="0"/>
              <a:t>Features and Benefits</a:t>
            </a:r>
          </a:p>
        </p:txBody>
      </p:sp>
      <p:sp>
        <p:nvSpPr>
          <p:cNvPr id="61443" name="Rectangle 3"/>
          <p:cNvSpPr>
            <a:spLocks noGrp="1" noChangeArrowheads="1"/>
          </p:cNvSpPr>
          <p:nvPr>
            <p:ph type="body" idx="1"/>
          </p:nvPr>
        </p:nvSpPr>
        <p:spPr>
          <a:xfrm>
            <a:off x="685800" y="1981200"/>
            <a:ext cx="7772400" cy="457200"/>
          </a:xfrm>
        </p:spPr>
        <p:txBody>
          <a:bodyPr/>
          <a:lstStyle/>
          <a:p>
            <a:r>
              <a:rPr lang="en-US" sz="2000" b="0" dirty="0">
                <a:latin typeface="Georgia" pitchFamily="18" charset="0"/>
              </a:rPr>
              <a:t>State-of-the-Art Proprietary Sensing Platform.</a:t>
            </a:r>
          </a:p>
        </p:txBody>
      </p:sp>
      <p:pic>
        <p:nvPicPr>
          <p:cNvPr id="6144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8" descr="IMG_01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895600"/>
            <a:ext cx="4451350" cy="228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11" descr="m1032B_Black_Mamba (9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2590800"/>
            <a:ext cx="2403475" cy="3205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4000" dirty="0"/>
              <a:t>Features and Benefits</a:t>
            </a:r>
          </a:p>
        </p:txBody>
      </p:sp>
      <p:sp>
        <p:nvSpPr>
          <p:cNvPr id="12291" name="Rectangle 3"/>
          <p:cNvSpPr>
            <a:spLocks noGrp="1" noChangeArrowheads="1"/>
          </p:cNvSpPr>
          <p:nvPr>
            <p:ph type="body" idx="1"/>
          </p:nvPr>
        </p:nvSpPr>
        <p:spPr>
          <a:xfrm>
            <a:off x="685800" y="1981200"/>
            <a:ext cx="7772400" cy="1143000"/>
          </a:xfrm>
          <a:noFill/>
          <a:ln/>
        </p:spPr>
        <p:txBody>
          <a:bodyPr/>
          <a:lstStyle/>
          <a:p>
            <a:pPr>
              <a:lnSpc>
                <a:spcPct val="80000"/>
              </a:lnSpc>
            </a:pPr>
            <a:r>
              <a:rPr lang="en-US" sz="2000" b="0" dirty="0">
                <a:latin typeface="Georgia" pitchFamily="18" charset="0"/>
              </a:rPr>
              <a:t>Highly visible indicator lamps and optional audio/visual alarms provide immediate alert to operational staff of critical splices. Provide user friendly outputs you can actually use too process control instrumentation.</a:t>
            </a:r>
          </a:p>
        </p:txBody>
      </p:sp>
      <p:pic>
        <p:nvPicPr>
          <p:cNvPr id="12297"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13" descr="m1032B_rkb_01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733800"/>
            <a:ext cx="3665538" cy="18288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8" name="Picture 15" descr="#00_42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276600"/>
            <a:ext cx="3656013" cy="274161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dirty="0"/>
              <a:t>Features and Benefits</a:t>
            </a:r>
          </a:p>
        </p:txBody>
      </p:sp>
      <p:sp>
        <p:nvSpPr>
          <p:cNvPr id="26627" name="Rectangle 3"/>
          <p:cNvSpPr>
            <a:spLocks noGrp="1" noChangeArrowheads="1"/>
          </p:cNvSpPr>
          <p:nvPr>
            <p:ph type="body" idx="1"/>
          </p:nvPr>
        </p:nvSpPr>
        <p:spPr>
          <a:xfrm>
            <a:off x="685800" y="1981200"/>
            <a:ext cx="7772400" cy="914400"/>
          </a:xfrm>
        </p:spPr>
        <p:txBody>
          <a:bodyPr/>
          <a:lstStyle/>
          <a:p>
            <a:pPr>
              <a:lnSpc>
                <a:spcPct val="80000"/>
              </a:lnSpc>
            </a:pPr>
            <a:r>
              <a:rPr lang="en-US" sz="2000" b="0" dirty="0">
                <a:latin typeface="Georgia" pitchFamily="18" charset="0"/>
              </a:rPr>
              <a:t>Military type connections ensure solid electrical specifications are maintained and environmental protection is achieved.</a:t>
            </a:r>
          </a:p>
        </p:txBody>
      </p:sp>
      <p:pic>
        <p:nvPicPr>
          <p:cNvPr id="6"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8" descr="104_04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200400"/>
            <a:ext cx="2916238" cy="27400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Features and Benefits</a:t>
            </a:r>
          </a:p>
        </p:txBody>
      </p:sp>
      <p:sp>
        <p:nvSpPr>
          <p:cNvPr id="63491" name="Rectangle 3"/>
          <p:cNvSpPr>
            <a:spLocks noGrp="1" noChangeArrowheads="1"/>
          </p:cNvSpPr>
          <p:nvPr>
            <p:ph type="body" idx="1"/>
          </p:nvPr>
        </p:nvSpPr>
        <p:spPr/>
        <p:txBody>
          <a:bodyPr/>
          <a:lstStyle/>
          <a:p>
            <a:endParaRPr lang="en-US" dirty="0"/>
          </a:p>
          <a:p>
            <a:endParaRPr lang="en-US" dirty="0"/>
          </a:p>
          <a:p>
            <a:endParaRPr lang="en-US" dirty="0"/>
          </a:p>
          <a:p>
            <a:endParaRPr lang="en-US" dirty="0"/>
          </a:p>
        </p:txBody>
      </p:sp>
      <p:sp>
        <p:nvSpPr>
          <p:cNvPr id="63492" name="Rectangle 4"/>
          <p:cNvSpPr>
            <a:spLocks noChangeArrowheads="1"/>
          </p:cNvSpPr>
          <p:nvPr/>
        </p:nvSpPr>
        <p:spPr bwMode="auto">
          <a:xfrm>
            <a:off x="838200" y="19812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en-US" sz="2000" dirty="0">
                <a:latin typeface="Georgia" pitchFamily="18" charset="0"/>
              </a:rPr>
              <a:t>Automatic recalibration on product grade changes.  No operational intervention is required.</a:t>
            </a:r>
          </a:p>
        </p:txBody>
      </p:sp>
      <p:pic>
        <p:nvPicPr>
          <p:cNvPr id="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9" descr="D1145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819400"/>
            <a:ext cx="4241800"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t>Features and Benefits</a:t>
            </a:r>
          </a:p>
        </p:txBody>
      </p:sp>
      <p:pic>
        <p:nvPicPr>
          <p:cNvPr id="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2667000"/>
            <a:ext cx="7772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800" kern="0" dirty="0" smtClean="0"/>
              <a:t>Meets quality initiative and ISO requirements.</a:t>
            </a:r>
          </a:p>
          <a:p>
            <a:r>
              <a:rPr lang="en-US" sz="2800" kern="0" dirty="0" smtClean="0"/>
              <a:t>Detection 24/7 without the need for operational intervention.</a:t>
            </a:r>
          </a:p>
          <a:p>
            <a:r>
              <a:rPr lang="en-US" sz="2800" kern="0" dirty="0" smtClean="0"/>
              <a:t>Eliminate the need for manual inspections.</a:t>
            </a:r>
          </a:p>
          <a:p>
            <a:r>
              <a:rPr lang="en-US" sz="2800" kern="0" dirty="0" smtClean="0"/>
              <a:t>Detection of “ALL” splices, Guaranteed!</a:t>
            </a:r>
          </a:p>
          <a:p>
            <a:r>
              <a:rPr lang="en-US" sz="2800" kern="0" dirty="0" smtClean="0"/>
              <a:t>CE, CCC and RoHS Complaint</a:t>
            </a:r>
            <a:endParaRPr lang="en-US" sz="2800"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t>Applications</a:t>
            </a:r>
          </a:p>
        </p:txBody>
      </p:sp>
      <p:sp>
        <p:nvSpPr>
          <p:cNvPr id="67587" name="Rectangle 3"/>
          <p:cNvSpPr>
            <a:spLocks noGrp="1" noChangeArrowheads="1"/>
          </p:cNvSpPr>
          <p:nvPr>
            <p:ph type="body" idx="1"/>
          </p:nvPr>
        </p:nvSpPr>
        <p:spPr>
          <a:xfrm>
            <a:off x="609600" y="3276600"/>
            <a:ext cx="8001000" cy="685800"/>
          </a:xfrm>
        </p:spPr>
        <p:txBody>
          <a:bodyPr/>
          <a:lstStyle/>
          <a:p>
            <a:pPr algn="ctr"/>
            <a:r>
              <a:rPr lang="en-US" dirty="0"/>
              <a:t>High Speed Web Press Printing</a:t>
            </a:r>
          </a:p>
        </p:txBody>
      </p:sp>
      <p:pic>
        <p:nvPicPr>
          <p:cNvPr id="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dirty="0"/>
              <a:t>Mission Statement</a:t>
            </a:r>
          </a:p>
        </p:txBody>
      </p:sp>
      <p:pic>
        <p:nvPicPr>
          <p:cNvPr id="7172"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2819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90000"/>
              </a:lnSpc>
              <a:spcBef>
                <a:spcPct val="0"/>
              </a:spcBef>
              <a:buClrTx/>
              <a:buFont typeface="Times New Roman" pitchFamily="18" charset="0"/>
              <a:buNone/>
            </a:pPr>
            <a:r>
              <a:rPr lang="en-US" sz="2000" kern="0" dirty="0" smtClean="0">
                <a:latin typeface="Georgia" pitchFamily="18" charset="0"/>
              </a:rPr>
              <a:t>Splice Detector Technologies is a designer and manufacturer of high speed splice, tearout, missing ply and web break detection equipment and related products.  We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2000" kern="0"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sz="4000" dirty="0"/>
              <a:t>Detection Results</a:t>
            </a:r>
          </a:p>
        </p:txBody>
      </p:sp>
      <p:sp>
        <p:nvSpPr>
          <p:cNvPr id="13315" name="Rectangle 3"/>
          <p:cNvSpPr>
            <a:spLocks noGrp="1" noChangeArrowheads="1"/>
          </p:cNvSpPr>
          <p:nvPr>
            <p:ph type="body" idx="1"/>
          </p:nvPr>
        </p:nvSpPr>
        <p:spPr>
          <a:xfrm>
            <a:off x="685800" y="1981200"/>
            <a:ext cx="7772400" cy="990600"/>
          </a:xfrm>
          <a:noFill/>
          <a:ln/>
        </p:spPr>
        <p:txBody>
          <a:bodyPr/>
          <a:lstStyle/>
          <a:p>
            <a:r>
              <a:rPr lang="en-US" sz="2000" b="0" dirty="0">
                <a:latin typeface="Georgia" pitchFamily="18" charset="0"/>
              </a:rPr>
              <a:t>The result is the detection of any splice type (overlap, butt, special) and any splice (tape, staples, woven, glue, </a:t>
            </a:r>
            <a:r>
              <a:rPr lang="en-US" sz="2000" b="0" dirty="0" smtClean="0">
                <a:latin typeface="Georgia" pitchFamily="18" charset="0"/>
              </a:rPr>
              <a:t>etc.).</a:t>
            </a:r>
            <a:endParaRPr lang="en-US" sz="2000" b="0" dirty="0">
              <a:latin typeface="Georgia" pitchFamily="18" charset="0"/>
            </a:endParaRPr>
          </a:p>
        </p:txBody>
      </p:sp>
      <p:pic>
        <p:nvPicPr>
          <p:cNvPr id="13322" name="Picture 10"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1" name="Picture 15" descr="splice_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648200"/>
            <a:ext cx="2286000" cy="16033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2" name="Picture 16" descr="Gillette_Fusion_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4648200"/>
            <a:ext cx="2286000" cy="16002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3" name="Picture 17" descr="Loreal_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4648200"/>
            <a:ext cx="2413000" cy="15970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4" name="Picture 18" descr="splice_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2895600"/>
            <a:ext cx="2438400" cy="15970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5" name="Picture 19" descr="splice_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5200" y="2895600"/>
            <a:ext cx="2286000" cy="15970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6" name="Picture 20" descr="splice_0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3600" y="2895600"/>
            <a:ext cx="2286000" cy="15970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dirty="0"/>
              <a:t>Power Requirements</a:t>
            </a:r>
          </a:p>
        </p:txBody>
      </p:sp>
      <p:pic>
        <p:nvPicPr>
          <p:cNvPr id="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6" name="Picture 8" descr="A1145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799" y="2181009"/>
            <a:ext cx="3135313" cy="4113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Typical Installation</a:t>
            </a:r>
          </a:p>
        </p:txBody>
      </p:sp>
      <p:pic>
        <p:nvPicPr>
          <p:cNvPr id="5" name="Picture 9" descr="m1032B_black-mamba_web-press_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811" y="2286000"/>
            <a:ext cx="6645275" cy="3654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t>Typical Installation</a:t>
            </a:r>
          </a:p>
        </p:txBody>
      </p:sp>
      <p:pic>
        <p:nvPicPr>
          <p:cNvPr id="11"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2" name="Picture 8" descr="m1032B_black-mamba_web-press_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039938"/>
            <a:ext cx="17367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m1032B_black-mamba_web-press_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7125" y="2039938"/>
            <a:ext cx="201171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m1032B_black-mamba_web-press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3716338"/>
            <a:ext cx="1752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m1032B_black-mamba_web-press_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5240338"/>
            <a:ext cx="1997075" cy="13112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m1032B_black-mamba_web-press_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7642" y="3678015"/>
            <a:ext cx="19812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m1032B_black-mamba_web-press_0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400" y="4362507"/>
            <a:ext cx="2439988" cy="18303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15" descr="m1032B_black-mamba_web-press_0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1200" y="2381307"/>
            <a:ext cx="2632075" cy="2741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Typical Installation</a:t>
            </a:r>
          </a:p>
        </p:txBody>
      </p:sp>
      <p:pic>
        <p:nvPicPr>
          <p:cNvPr id="43016" name="Picture 8" descr="m1032B_black-mamba_web-press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57400"/>
            <a:ext cx="3665538" cy="365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Installation on major web press</a:t>
            </a:r>
          </a:p>
        </p:txBody>
      </p:sp>
      <p:pic>
        <p:nvPicPr>
          <p:cNvPr id="5" name="Picture 29" descr="m1032B_black-mamba_web-press_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905000"/>
            <a:ext cx="4872038" cy="3654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t>References</a:t>
            </a:r>
          </a:p>
        </p:txBody>
      </p:sp>
      <p:sp>
        <p:nvSpPr>
          <p:cNvPr id="49155" name="Rectangle 3"/>
          <p:cNvSpPr>
            <a:spLocks noGrp="1" noChangeArrowheads="1"/>
          </p:cNvSpPr>
          <p:nvPr>
            <p:ph type="body" idx="1"/>
          </p:nvPr>
        </p:nvSpPr>
        <p:spPr>
          <a:xfrm>
            <a:off x="609600" y="2133600"/>
            <a:ext cx="7772400" cy="762000"/>
          </a:xfrm>
        </p:spPr>
        <p:txBody>
          <a:bodyPr/>
          <a:lstStyle/>
          <a:p>
            <a:pPr>
              <a:lnSpc>
                <a:spcPct val="90000"/>
              </a:lnSpc>
            </a:pPr>
            <a:r>
              <a:rPr lang="en-US" sz="2000" b="0" dirty="0">
                <a:latin typeface="Georgia" pitchFamily="18" charset="0"/>
              </a:rPr>
              <a:t>For reliability; large, medium and small companies turn to RKB for their splice (joint) detection needs.</a:t>
            </a:r>
          </a:p>
        </p:txBody>
      </p:sp>
      <p:pic>
        <p:nvPicPr>
          <p:cNvPr id="49188" name="Picture 3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34" name="Picture 37"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7432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t>Related Websites</a:t>
            </a:r>
          </a:p>
        </p:txBody>
      </p:sp>
      <p:pic>
        <p:nvPicPr>
          <p:cNvPr id="14341"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1905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lvl="0" indent="0">
              <a:spcBef>
                <a:spcPct val="0"/>
              </a:spcBef>
              <a:buClrTx/>
              <a:buSzTx/>
              <a:buNone/>
            </a:pPr>
            <a:r>
              <a:rPr lang="en-US" sz="1400" kern="0" dirty="0">
                <a:solidFill>
                  <a:srgbClr val="FFFFFF"/>
                </a:solidFill>
              </a:rPr>
              <a:t>R.K.B. OPTO-ELECTRONICS, INC., Syracuse, New York, United States</a:t>
            </a:r>
          </a:p>
          <a:p>
            <a:pPr marL="0" lvl="0" indent="0">
              <a:spcBef>
                <a:spcPct val="0"/>
              </a:spcBef>
              <a:buClrTx/>
              <a:buSzTx/>
              <a:buNone/>
            </a:pPr>
            <a:r>
              <a:rPr lang="en-US" sz="1400" kern="0" dirty="0">
                <a:solidFill>
                  <a:srgbClr val="FFFFFF"/>
                </a:solidFill>
              </a:rPr>
              <a:t>	http://www.rkbopto.com</a:t>
            </a:r>
          </a:p>
          <a:p>
            <a:pPr marL="0" lvl="0" indent="0">
              <a:spcBef>
                <a:spcPct val="0"/>
              </a:spcBef>
              <a:buClrTx/>
              <a:buSzTx/>
              <a:buNone/>
            </a:pPr>
            <a:r>
              <a:rPr lang="en-US" sz="1400" kern="0" dirty="0">
                <a:solidFill>
                  <a:srgbClr val="FFFFFF"/>
                </a:solidFill>
              </a:rPr>
              <a:t>R.K.B. Europe, Santander (SPAIN)</a:t>
            </a:r>
          </a:p>
          <a:p>
            <a:pPr marL="0" lvl="0" indent="0">
              <a:spcBef>
                <a:spcPct val="0"/>
              </a:spcBef>
              <a:buClrTx/>
              <a:buSzTx/>
              <a:buNone/>
            </a:pPr>
            <a:r>
              <a:rPr lang="en-US" sz="1400" kern="0" dirty="0">
                <a:solidFill>
                  <a:srgbClr val="FFFFFF"/>
                </a:solidFill>
              </a:rPr>
              <a:t>	http://rkbdetector.com/</a:t>
            </a:r>
          </a:p>
          <a:p>
            <a:pPr marL="0" lvl="0" indent="0">
              <a:spcBef>
                <a:spcPct val="0"/>
              </a:spcBef>
              <a:buClrTx/>
              <a:buSzTx/>
              <a:buNone/>
            </a:pPr>
            <a:r>
              <a:rPr lang="en-US" sz="1400" kern="0" dirty="0">
                <a:solidFill>
                  <a:srgbClr val="FFFFFF"/>
                </a:solidFill>
              </a:rPr>
              <a:t>Arkia  Industrial, Sao Paulo, </a:t>
            </a:r>
            <a:r>
              <a:rPr lang="en-US" sz="1400" kern="0" dirty="0" err="1">
                <a:solidFill>
                  <a:srgbClr val="FFFFFF"/>
                </a:solidFill>
              </a:rPr>
              <a:t>Brasil</a:t>
            </a:r>
            <a:endParaRPr lang="en-US" sz="1400" kern="0" dirty="0">
              <a:solidFill>
                <a:srgbClr val="FFFFFF"/>
              </a:solidFill>
            </a:endParaRPr>
          </a:p>
          <a:p>
            <a:pPr marL="0" lvl="0" indent="0">
              <a:spcBef>
                <a:spcPct val="0"/>
              </a:spcBef>
              <a:buClrTx/>
              <a:buSzTx/>
              <a:buNone/>
            </a:pPr>
            <a:r>
              <a:rPr lang="en-US" sz="1400" kern="0" dirty="0">
                <a:solidFill>
                  <a:srgbClr val="FFFFFF"/>
                </a:solidFill>
              </a:rPr>
              <a:t>	http://www.arkia.com.br</a:t>
            </a:r>
          </a:p>
          <a:p>
            <a:pPr marL="0" lvl="0" indent="0">
              <a:spcBef>
                <a:spcPct val="0"/>
              </a:spcBef>
              <a:buClrTx/>
              <a:buSzTx/>
              <a:buNone/>
            </a:pPr>
            <a:r>
              <a:rPr lang="en-US" sz="1400" kern="0" dirty="0">
                <a:solidFill>
                  <a:srgbClr val="FFFFFF"/>
                </a:solidFill>
              </a:rPr>
              <a:t>FIOCCHI Process Instrumentation, Milan, Italy</a:t>
            </a:r>
          </a:p>
          <a:p>
            <a:pPr marL="0" lvl="0" indent="0">
              <a:spcBef>
                <a:spcPct val="0"/>
              </a:spcBef>
              <a:buClrTx/>
              <a:buSzTx/>
              <a:buNone/>
            </a:pPr>
            <a:r>
              <a:rPr lang="en-US" sz="1400" kern="0" dirty="0">
                <a:solidFill>
                  <a:srgbClr val="FFFFFF"/>
                </a:solidFill>
              </a:rPr>
              <a:t>	http://www. fioproin.it</a:t>
            </a:r>
          </a:p>
          <a:p>
            <a:pPr marL="0" lvl="0" indent="0">
              <a:spcBef>
                <a:spcPct val="0"/>
              </a:spcBef>
              <a:buClrTx/>
              <a:buSzTx/>
              <a:buNone/>
            </a:pPr>
            <a:r>
              <a:rPr lang="en-US" sz="1400" kern="0" dirty="0" err="1">
                <a:solidFill>
                  <a:srgbClr val="FFFFFF"/>
                </a:solidFill>
              </a:rPr>
              <a:t>Grupo</a:t>
            </a:r>
            <a:r>
              <a:rPr lang="en-US" sz="1400" kern="0" dirty="0">
                <a:solidFill>
                  <a:srgbClr val="FFFFFF"/>
                </a:solidFill>
              </a:rPr>
              <a:t> ROSA </a:t>
            </a:r>
            <a:r>
              <a:rPr lang="en-US" sz="1400" kern="0" dirty="0" err="1">
                <a:solidFill>
                  <a:srgbClr val="FFFFFF"/>
                </a:solidFill>
              </a:rPr>
              <a:t>Automatización</a:t>
            </a:r>
            <a:r>
              <a:rPr lang="en-US" sz="1400" kern="0" dirty="0">
                <a:solidFill>
                  <a:srgbClr val="FFFFFF"/>
                </a:solidFill>
              </a:rPr>
              <a:t> y Control S.A. de C.V., Chihuahua, Mexico</a:t>
            </a:r>
          </a:p>
          <a:p>
            <a:pPr marL="0" lvl="0" indent="0">
              <a:spcBef>
                <a:spcPct val="0"/>
              </a:spcBef>
              <a:buClrTx/>
              <a:buSzTx/>
              <a:buNone/>
            </a:pPr>
            <a:r>
              <a:rPr lang="en-US" sz="1400" kern="0" dirty="0">
                <a:solidFill>
                  <a:srgbClr val="FFFFFF"/>
                </a:solidFill>
              </a:rPr>
              <a:t>	http://gruporosa.com.mx/</a:t>
            </a:r>
          </a:p>
          <a:p>
            <a:pPr marL="0" lvl="0" indent="0">
              <a:spcBef>
                <a:spcPct val="0"/>
              </a:spcBef>
              <a:buClrTx/>
              <a:buSzTx/>
              <a:buNone/>
            </a:pPr>
            <a:r>
              <a:rPr lang="en-US" sz="1400" kern="0" dirty="0">
                <a:solidFill>
                  <a:srgbClr val="FFFFFF"/>
                </a:solidFill>
              </a:rPr>
              <a:t>PT. </a:t>
            </a:r>
            <a:r>
              <a:rPr lang="en-US" sz="1400" kern="0" dirty="0" err="1">
                <a:solidFill>
                  <a:srgbClr val="FFFFFF"/>
                </a:solidFill>
              </a:rPr>
              <a:t>Pentraco</a:t>
            </a:r>
            <a:r>
              <a:rPr lang="en-US" sz="1400" kern="0" dirty="0">
                <a:solidFill>
                  <a:srgbClr val="FFFFFF"/>
                </a:solidFill>
              </a:rPr>
              <a:t> </a:t>
            </a:r>
            <a:r>
              <a:rPr lang="en-US" sz="1400" kern="0" dirty="0" err="1">
                <a:solidFill>
                  <a:srgbClr val="FFFFFF"/>
                </a:solidFill>
              </a:rPr>
              <a:t>Karya</a:t>
            </a:r>
            <a:r>
              <a:rPr lang="en-US" sz="1400" kern="0" dirty="0">
                <a:solidFill>
                  <a:srgbClr val="FFFFFF"/>
                </a:solidFill>
              </a:rPr>
              <a:t> </a:t>
            </a:r>
            <a:r>
              <a:rPr lang="en-US" sz="1400" kern="0" dirty="0" err="1">
                <a:solidFill>
                  <a:srgbClr val="FFFFFF"/>
                </a:solidFill>
              </a:rPr>
              <a:t>Adiprestasi</a:t>
            </a:r>
            <a:r>
              <a:rPr lang="en-US" sz="1400" kern="0" dirty="0">
                <a:solidFill>
                  <a:srgbClr val="FFFFFF"/>
                </a:solidFill>
              </a:rPr>
              <a:t>, Jakarta Barat, Indonesia</a:t>
            </a:r>
          </a:p>
          <a:p>
            <a:pPr marL="0" lvl="0" indent="0">
              <a:spcBef>
                <a:spcPct val="0"/>
              </a:spcBef>
              <a:buClrTx/>
              <a:buSzTx/>
              <a:buNone/>
            </a:pPr>
            <a:r>
              <a:rPr lang="en-US" sz="1400" kern="0" dirty="0">
                <a:solidFill>
                  <a:srgbClr val="FFFFFF"/>
                </a:solidFill>
              </a:rPr>
              <a:t>	http://www.pentraco.com/</a:t>
            </a:r>
          </a:p>
          <a:p>
            <a:pPr marL="0" lvl="0" indent="0">
              <a:spcBef>
                <a:spcPct val="0"/>
              </a:spcBef>
              <a:buClrTx/>
              <a:buSzTx/>
              <a:buNone/>
            </a:pPr>
            <a:r>
              <a:rPr lang="en-US" sz="1400" kern="0" dirty="0">
                <a:solidFill>
                  <a:srgbClr val="FFFFFF"/>
                </a:solidFill>
              </a:rPr>
              <a:t>Quality2Process B.V., Hengelo, The Netherlands</a:t>
            </a:r>
          </a:p>
          <a:p>
            <a:pPr marL="0" lvl="0" indent="0">
              <a:spcBef>
                <a:spcPct val="0"/>
              </a:spcBef>
              <a:buClrTx/>
              <a:buSzTx/>
              <a:buNone/>
            </a:pPr>
            <a:r>
              <a:rPr lang="en-US" sz="1400" kern="0" dirty="0">
                <a:solidFill>
                  <a:srgbClr val="FFFFFF"/>
                </a:solidFill>
              </a:rPr>
              <a:t>	http://www.quality2process.com</a:t>
            </a:r>
          </a:p>
          <a:p>
            <a:pPr marL="0" lvl="0" indent="0">
              <a:spcBef>
                <a:spcPct val="0"/>
              </a:spcBef>
              <a:buClrTx/>
              <a:buSzTx/>
              <a:buNone/>
            </a:pPr>
            <a:r>
              <a:rPr lang="en-US" sz="1400" kern="0" dirty="0">
                <a:solidFill>
                  <a:srgbClr val="FFFFFF"/>
                </a:solidFill>
              </a:rPr>
              <a:t>Splice Detector Technologies, Syracuse, New York, United States</a:t>
            </a:r>
          </a:p>
          <a:p>
            <a:pPr marL="0" lvl="0" indent="0">
              <a:spcBef>
                <a:spcPct val="0"/>
              </a:spcBef>
              <a:buClrTx/>
              <a:buSzTx/>
              <a:buNone/>
            </a:pPr>
            <a:r>
              <a:rPr lang="en-US" sz="1400" kern="0" dirty="0">
                <a:solidFill>
                  <a:srgbClr val="FFFFFF"/>
                </a:solidFill>
              </a:rPr>
              <a:t>	http://www.splicedetector.net / www.hole-detection.com </a:t>
            </a:r>
            <a:r>
              <a:rPr lang="en-US" sz="1400" kern="0">
                <a:solidFill>
                  <a:srgbClr val="FFFFFF"/>
                </a:solidFill>
              </a:rPr>
              <a:t>/ </a:t>
            </a:r>
            <a:r>
              <a:rPr lang="en-US" sz="1400" kern="0" smtClean="0">
                <a:solidFill>
                  <a:srgbClr val="FFFFFF"/>
                </a:solidFill>
              </a:rPr>
              <a:t>	www.webinspection.us </a:t>
            </a:r>
            <a:r>
              <a:rPr lang="en-US" sz="1400" kern="0">
                <a:solidFill>
                  <a:srgbClr val="FFFFFF"/>
                </a:solidFill>
              </a:rPr>
              <a:t>/ </a:t>
            </a:r>
            <a:r>
              <a:rPr lang="en-US" sz="1400" kern="0" smtClean="0">
                <a:solidFill>
                  <a:srgbClr val="FFFFFF"/>
                </a:solidFill>
              </a:rPr>
              <a:t>www.splicedetector.com</a:t>
            </a:r>
            <a:endParaRPr lang="en-US" sz="1400" kern="0" dirty="0">
              <a:solidFill>
                <a:srgbClr val="FFFFFF"/>
              </a:solidFill>
            </a:endParaRPr>
          </a:p>
          <a:p>
            <a:pPr marL="0" lvl="0" indent="0">
              <a:spcBef>
                <a:spcPct val="0"/>
              </a:spcBef>
              <a:buClrTx/>
              <a:buSzTx/>
              <a:buNone/>
            </a:pPr>
            <a:r>
              <a:rPr lang="en-US" sz="1400" kern="0" dirty="0">
                <a:solidFill>
                  <a:srgbClr val="FFFFFF"/>
                </a:solidFill>
              </a:rPr>
              <a:t>Suzhou Machine Vision Co., Ltd., Suzhou, Jiangsu, China</a:t>
            </a:r>
          </a:p>
          <a:p>
            <a:pPr marL="0" lvl="0" indent="0">
              <a:spcBef>
                <a:spcPct val="0"/>
              </a:spcBef>
              <a:buClrTx/>
              <a:buSzTx/>
              <a:buNone/>
            </a:pPr>
            <a:r>
              <a:rPr lang="en-US" sz="1400" kern="0" dirty="0">
                <a:solidFill>
                  <a:srgbClr val="FFFFFF"/>
                </a:solidFill>
              </a:rPr>
              <a:t>	http://rkb.chinapaper.net</a:t>
            </a:r>
          </a:p>
          <a:p>
            <a:pPr marL="0" lvl="0" indent="0">
              <a:spcBef>
                <a:spcPct val="0"/>
              </a:spcBef>
              <a:buClrTx/>
              <a:buSzTx/>
              <a:buNone/>
            </a:pPr>
            <a:r>
              <a:rPr lang="en-US" sz="1400" kern="0" dirty="0">
                <a:solidFill>
                  <a:srgbClr val="FFFFFF"/>
                </a:solidFill>
              </a:rPr>
              <a:t>Swallow Machinery Co., Ltd., </a:t>
            </a:r>
            <a:r>
              <a:rPr lang="en-US" sz="1400" kern="0" dirty="0" err="1">
                <a:solidFill>
                  <a:srgbClr val="FFFFFF"/>
                </a:solidFill>
              </a:rPr>
              <a:t>Meltham</a:t>
            </a:r>
            <a:r>
              <a:rPr lang="en-US" sz="1400" kern="0" dirty="0">
                <a:solidFill>
                  <a:srgbClr val="FFFFFF"/>
                </a:solidFill>
              </a:rPr>
              <a:t>, Holmfirth, United Kingdom</a:t>
            </a:r>
          </a:p>
          <a:p>
            <a:pPr marL="0" lvl="0" indent="0">
              <a:spcBef>
                <a:spcPct val="0"/>
              </a:spcBef>
              <a:buClrTx/>
              <a:buSzTx/>
              <a:buNone/>
            </a:pPr>
            <a:r>
              <a:rPr lang="en-US" sz="1400" kern="0" dirty="0">
                <a:solidFill>
                  <a:srgbClr val="FFFFFF"/>
                </a:solidFill>
              </a:rPr>
              <a:t>	http://www.swallowmachinery.com</a:t>
            </a:r>
            <a:endParaRPr lang="en-US" sz="1400" kern="0"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609600"/>
            <a:ext cx="8534400" cy="1143000"/>
          </a:xfrm>
          <a:noFill/>
          <a:ln/>
        </p:spPr>
        <p:txBody>
          <a:bodyPr/>
          <a:lstStyle/>
          <a:p>
            <a:r>
              <a:rPr lang="en-US" sz="3200" dirty="0"/>
              <a:t>Model 1032BM Black Mamba® Web Press Splice Detector™ &amp; Distribution Technology</a:t>
            </a:r>
          </a:p>
        </p:txBody>
      </p:sp>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dirty="0">
                <a:latin typeface="Arial" charset="0"/>
              </a:rPr>
              <a:t>FOR MORE INFO...</a:t>
            </a:r>
            <a:endParaRPr lang="en-US" dirty="0"/>
          </a:p>
        </p:txBody>
      </p:sp>
      <p:pic>
        <p:nvPicPr>
          <p:cNvPr id="6" name="Picture 9" descr="m1032B_BlackMamba_HP_OR (5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199" y="2286000"/>
            <a:ext cx="3656013"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4"/>
          <p:cNvSpPr txBox="1">
            <a:spLocks noChangeArrowheads="1"/>
          </p:cNvSpPr>
          <p:nvPr/>
        </p:nvSpPr>
        <p:spPr bwMode="auto">
          <a:xfrm>
            <a:off x="457200" y="5715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buNone/>
            </a:pPr>
            <a:r>
              <a:rPr lang="en-US" sz="1200" kern="0" dirty="0"/>
              <a:t>http://www.splicedetector.net/splicedetector_products/web_press_splice_detector_technology_1032.html</a:t>
            </a:r>
          </a:p>
          <a:p>
            <a:pPr>
              <a:buNone/>
            </a:pPr>
            <a:r>
              <a:rPr lang="en-US" sz="1200" kern="0" dirty="0"/>
              <a:t>http://www.splicedetector.com/splicedetector_products/m1032bm_web_press_splicedetector.html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t>Technology</a:t>
            </a:r>
          </a:p>
        </p:txBody>
      </p:sp>
      <p:pic>
        <p:nvPicPr>
          <p:cNvPr id="9223"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226" name="Picture 10" descr="1032B Black Mam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667000"/>
            <a:ext cx="6545263" cy="1827213"/>
          </a:xfrm>
          <a:prstGeom prst="rec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a:t>Overview of </a:t>
            </a:r>
            <a:r>
              <a:rPr lang="en-US" sz="4000" dirty="0" smtClean="0"/>
              <a:t>Benefits</a:t>
            </a:r>
            <a:endParaRPr lang="en-US" sz="4000" dirty="0"/>
          </a:p>
        </p:txBody>
      </p:sp>
      <p:sp>
        <p:nvSpPr>
          <p:cNvPr id="5124" name="Text Box 4"/>
          <p:cNvSpPr txBox="1">
            <a:spLocks noChangeArrowheads="1"/>
          </p:cNvSpPr>
          <p:nvPr/>
        </p:nvSpPr>
        <p:spPr bwMode="auto">
          <a:xfrm>
            <a:off x="831028" y="1842632"/>
            <a:ext cx="74676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Georgia" pitchFamily="18" charset="0"/>
              </a:rPr>
              <a:t>The Model 1032BM Black Mamba® Web Press Splice Detector™ &amp; Distribution Technology is designed to be implemented on high speed digital and inkjet web presses for the detection splice defects and distribution of subsequent even fault signals to raise/release print heads or stations to allow the passage of that portion of defective paper.  By facilitating this function, the Model 1032BM Black Mamba® insures that no damage to sensitive print heads are realized preventing costly damage and down time.  The technology also comes with distribution to third party sheeting options that can be employed at the end of the web press to allow automatic rejection of the defective sheet thus preventing it from passage to quality stacked products.  This technology also allows end users to purchase standard rolls of paper at costs much less than the marketed “Splice Free Paper” required of them currently.</a:t>
            </a:r>
          </a:p>
        </p:txBody>
      </p:sp>
      <p:pic>
        <p:nvPicPr>
          <p:cNvPr id="4"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857" y="6248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t>Features and Benefits</a:t>
            </a:r>
          </a:p>
        </p:txBody>
      </p:sp>
      <p:sp>
        <p:nvSpPr>
          <p:cNvPr id="10243" name="Rectangle 3"/>
          <p:cNvSpPr>
            <a:spLocks noGrp="1" noChangeArrowheads="1"/>
          </p:cNvSpPr>
          <p:nvPr>
            <p:ph type="body" idx="1"/>
          </p:nvPr>
        </p:nvSpPr>
        <p:spPr>
          <a:xfrm>
            <a:off x="685800" y="1981200"/>
            <a:ext cx="7772400" cy="838200"/>
          </a:xfrm>
          <a:noFill/>
          <a:ln/>
        </p:spPr>
        <p:txBody>
          <a:bodyPr/>
          <a:lstStyle/>
          <a:p>
            <a:r>
              <a:rPr lang="en-US" sz="2000" b="0" dirty="0">
                <a:latin typeface="Georgia" pitchFamily="18" charset="0"/>
              </a:rPr>
              <a:t>Every Model 1032BM Black Mamba® is handcrafted to specific standards which facilitates inter-changeability and performance.</a:t>
            </a:r>
          </a:p>
        </p:txBody>
      </p:sp>
      <p:pic>
        <p:nvPicPr>
          <p:cNvPr id="10251" name="Picture 11" descr="D1145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048000"/>
            <a:ext cx="4215495"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4000" dirty="0"/>
              <a:t>Features and Benefits</a:t>
            </a:r>
          </a:p>
        </p:txBody>
      </p:sp>
      <p:sp>
        <p:nvSpPr>
          <p:cNvPr id="6147" name="Rectangle 3"/>
          <p:cNvSpPr>
            <a:spLocks noGrp="1" noChangeArrowheads="1"/>
          </p:cNvSpPr>
          <p:nvPr>
            <p:ph type="body" sz="half" idx="1"/>
          </p:nvPr>
        </p:nvSpPr>
        <p:spPr>
          <a:xfrm>
            <a:off x="685800" y="1981200"/>
            <a:ext cx="7772400" cy="1905000"/>
          </a:xfrm>
          <a:noFill/>
          <a:ln/>
        </p:spPr>
        <p:txBody>
          <a:bodyPr/>
          <a:lstStyle/>
          <a:p>
            <a:pPr>
              <a:lnSpc>
                <a:spcPct val="80000"/>
              </a:lnSpc>
            </a:pPr>
            <a:r>
              <a:rPr lang="en-US" sz="1800" b="0" dirty="0">
                <a:latin typeface="Georgia" pitchFamily="18" charset="0"/>
              </a:rPr>
              <a:t>The Model 1032BM Black Mamba® has become the leading splice (joint) detection system used worldwide in web press processes.  While run off of 120/220VAC; 50/60Hz; Single Phase, this unit can be implemented anywhere in the world and provides three digital outputs each to independent print stations and an option reject gate control station as well as a dry contact relay rated at 3 amps.  This unit is truly plug and play and can be easily integrated into web presses commonly found in the printing industry.</a:t>
            </a:r>
          </a:p>
        </p:txBody>
      </p:sp>
      <p:pic>
        <p:nvPicPr>
          <p:cNvPr id="7" name="Picture 12" descr="m1032B_black-mamba_web-press_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284438"/>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13" descr="m1032B_black-mamba_web-press_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886200"/>
            <a:ext cx="3327400"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7"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Features and Benefits</a:t>
            </a:r>
          </a:p>
        </p:txBody>
      </p:sp>
      <p:sp>
        <p:nvSpPr>
          <p:cNvPr id="51203" name="Rectangle 3"/>
          <p:cNvSpPr>
            <a:spLocks noGrp="1" noChangeArrowheads="1"/>
          </p:cNvSpPr>
          <p:nvPr>
            <p:ph type="body" idx="1"/>
          </p:nvPr>
        </p:nvSpPr>
        <p:spPr/>
        <p:txBody>
          <a:bodyPr/>
          <a:lstStyle/>
          <a:p>
            <a:r>
              <a:rPr lang="en-US" sz="2000" b="0" dirty="0" smtClean="0">
                <a:latin typeface="Georgia" pitchFamily="18" charset="0"/>
              </a:rPr>
              <a:t>The </a:t>
            </a:r>
            <a:r>
              <a:rPr lang="en-US" sz="2000" b="0" dirty="0">
                <a:latin typeface="Georgia" pitchFamily="18" charset="0"/>
              </a:rPr>
              <a:t>Model 1032BM Black Mamba® monitors any non-metallic web material including laminated grades.</a:t>
            </a:r>
          </a:p>
        </p:txBody>
      </p:sp>
      <p:pic>
        <p:nvPicPr>
          <p:cNvPr id="13" name="Picture 4" descr="2paperroll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14" y="2971800"/>
            <a:ext cx="15240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7" descr="04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2914" y="2971800"/>
            <a:ext cx="1919288" cy="1370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8" descr="24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176" y="4800600"/>
            <a:ext cx="1905000" cy="1373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9" descr="BindaM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776" y="4800600"/>
            <a:ext cx="18288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10" descr="folder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9176" y="4800600"/>
            <a:ext cx="15240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11" descr="kromeko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9114" y="2971800"/>
            <a:ext cx="1673225" cy="1374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2" descr="papi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1776" y="4800600"/>
            <a:ext cx="13716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51553" y="2974975"/>
            <a:ext cx="1765094"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4" descr="the vis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t>Features and Benefits</a:t>
            </a:r>
          </a:p>
        </p:txBody>
      </p:sp>
      <p:sp>
        <p:nvSpPr>
          <p:cNvPr id="59395" name="Rectangle 3"/>
          <p:cNvSpPr>
            <a:spLocks noGrp="1" noChangeArrowheads="1"/>
          </p:cNvSpPr>
          <p:nvPr>
            <p:ph type="body" idx="1"/>
          </p:nvPr>
        </p:nvSpPr>
        <p:spPr>
          <a:xfrm>
            <a:off x="685800" y="1981200"/>
            <a:ext cx="7772400" cy="838200"/>
          </a:xfrm>
        </p:spPr>
        <p:txBody>
          <a:bodyPr/>
          <a:lstStyle/>
          <a:p>
            <a:r>
              <a:rPr lang="en-US" sz="2000" b="0" dirty="0" smtClean="0">
                <a:latin typeface="Georgia" pitchFamily="18" charset="0"/>
              </a:rPr>
              <a:t>The </a:t>
            </a:r>
            <a:r>
              <a:rPr lang="en-US" sz="2000" b="0" dirty="0">
                <a:latin typeface="Georgia" pitchFamily="18" charset="0"/>
              </a:rPr>
              <a:t>Model 1032BM Black Mamba® monitors the web material to be printed for splices and provides the signaling to retract sensitive print heads preventing damage.</a:t>
            </a:r>
            <a:endParaRPr lang="en-US" b="0" dirty="0">
              <a:latin typeface="Georgia" pitchFamily="18" charset="0"/>
            </a:endParaRPr>
          </a:p>
        </p:txBody>
      </p:sp>
      <p:pic>
        <p:nvPicPr>
          <p:cNvPr id="59403" name="Picture 11" descr="m1032B_black-mamba_web-press_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429000"/>
            <a:ext cx="3519488" cy="2744788"/>
          </a:xfrm>
          <a:prstGeom prst="rect">
            <a:avLst/>
          </a:prstGeom>
          <a:noFill/>
          <a:extLst>
            <a:ext uri="{909E8E84-426E-40DD-AFC4-6F175D3DCCD1}">
              <a14:hiddenFill xmlns:a14="http://schemas.microsoft.com/office/drawing/2010/main">
                <a:solidFill>
                  <a:srgbClr val="FFFFFF"/>
                </a:solidFill>
              </a14:hiddenFill>
            </a:ext>
          </a:extLst>
        </p:spPr>
      </p:pic>
      <p:pic>
        <p:nvPicPr>
          <p:cNvPr id="59404" name="Picture 12" descr="m1032B_black-mamba_web-press_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124200"/>
            <a:ext cx="365601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TotalTime>
  <Words>797</Words>
  <Application>Microsoft Office PowerPoint</Application>
  <PresentationFormat>On-screen Show (4:3)</PresentationFormat>
  <Paragraphs>105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System Overview</vt:lpstr>
      <vt:lpstr>Mission Statement</vt:lpstr>
      <vt:lpstr>Model 1032BM Black Mamba® Web Press Splice Detector™ &amp; Distribution Technology</vt:lpstr>
      <vt:lpstr>Technology</vt:lpstr>
      <vt:lpstr>Overview of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Detection Results</vt:lpstr>
      <vt:lpstr>Power Requirements</vt:lpstr>
      <vt:lpstr>Typical Installation</vt:lpstr>
      <vt:lpstr>Typical Installation</vt:lpstr>
      <vt:lpstr>Typical Installation</vt:lpstr>
      <vt:lpstr>Installation on major web press</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20</cp:revision>
  <dcterms:created xsi:type="dcterms:W3CDTF">1601-01-01T00:00:00Z</dcterms:created>
  <dcterms:modified xsi:type="dcterms:W3CDTF">2016-05-30T20:05:44Z</dcterms:modified>
</cp:coreProperties>
</file>